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2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391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70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1561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085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2879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879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035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92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85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947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65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782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05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82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766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99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DF92A-1214-404B-B3DA-7068BD67AEE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A1CA2A4-922A-4B68-8595-95CD49A0B0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41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  <p:sldLayoutId id="2147483816" r:id="rId15"/>
    <p:sldLayoutId id="21474838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05044A-A7F1-4044-866A-4F90A0AF57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0148" y="2592279"/>
            <a:ext cx="7651703" cy="1492643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адаптированной образовательной программы дошкольного образования </a:t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МАДОУ «ДС №2 «Рябинка»</a:t>
            </a:r>
          </a:p>
        </p:txBody>
      </p:sp>
    </p:spTree>
    <p:extLst>
      <p:ext uri="{BB962C8B-B14F-4D97-AF65-F5344CB8AC3E}">
        <p14:creationId xmlns:p14="http://schemas.microsoft.com/office/powerpoint/2010/main" val="1881406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06E731-8BA7-45DB-86B5-0ADF10B27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720" y="218983"/>
            <a:ext cx="8596668" cy="704295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Содержательный</a:t>
            </a:r>
            <a:r>
              <a:rPr lang="ru-RU" b="1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D19EE27-5E5D-40AD-951C-1B4DA448A6F3}"/>
              </a:ext>
            </a:extLst>
          </p:cNvPr>
          <p:cNvSpPr/>
          <p:nvPr/>
        </p:nvSpPr>
        <p:spPr>
          <a:xfrm>
            <a:off x="1041318" y="884560"/>
            <a:ext cx="846666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1765" marR="255270" indent="539750" algn="just">
              <a:spcBef>
                <a:spcPts val="15"/>
              </a:spcBef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1765" marR="255270" indent="539750" algn="just">
              <a:spcBef>
                <a:spcPts val="15"/>
              </a:spcBef>
            </a:pP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Обязательная часть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 отражает комплексность подхода, обеспечивая развитие детей во всех пяти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образовательных областях: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1765" marR="255270" indent="539750" algn="just">
              <a:spcBef>
                <a:spcPts val="15"/>
              </a:spcBef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1765" marR="255270" indent="539750" algn="just">
              <a:spcBef>
                <a:spcPts val="15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АОП ДО 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ТНР/ЗПР включает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следующие образовательные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области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151765" marR="255270" indent="539750" algn="just">
              <a:spcBef>
                <a:spcPts val="15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pc="4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Социально-коммуникативное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развитие;</a:t>
            </a:r>
          </a:p>
          <a:p>
            <a:pPr lvl="0" algn="just">
              <a:buSzPts val="1200"/>
              <a:tabLst>
                <a:tab pos="8718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2  Познавательное</a:t>
            </a:r>
            <a:r>
              <a:rPr lang="ru-RU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15"/>
              </a:spcBef>
              <a:buSzPts val="1200"/>
              <a:tabLst>
                <a:tab pos="884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3  Речевое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buSzPts val="1200"/>
              <a:tabLst>
                <a:tab pos="884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4  Художественно-эстетическое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10"/>
              </a:spcBef>
              <a:buSzPts val="1200"/>
              <a:tabLst>
                <a:tab pos="88455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5  Физическое</a:t>
            </a:r>
            <a:r>
              <a:rPr lang="ru-RU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развитие.</a:t>
            </a:r>
          </a:p>
          <a:p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программы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Н.В. Нищева «Примерная адаптированная образовательная программа для детей с тяжёлыми нарушениями речи (общее недоразвитие речи) с 3 до 7 лет»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Т.Б. Филичева. Г.В. Чиркина, Т.В. Туманова, А.В. Лагутина Коррекция нарушений речи, Программы дошкольных образовательных учреждений компенсирующего вида для детей с нарушением речи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Филичева Т.Б., Чиркина Г.В. «Программа обучения и воспитания детей с фонетико-фонематическим недоразвитием», М., 1993 Нищева Н.В. «Система коррекционной работы в логопедической группе для детей с общим недоразвитием речи».</a:t>
            </a:r>
          </a:p>
          <a:p>
            <a:pPr lvl="0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10"/>
              </a:spcBef>
              <a:buSzPts val="1200"/>
              <a:tabLst>
                <a:tab pos="884555" algn="l"/>
              </a:tabLs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241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6E8F9A-730D-4937-AB27-9DAFD9FB7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Содержательный</a:t>
            </a:r>
            <a:r>
              <a:rPr lang="ru-RU" b="1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43F4056-4197-49B8-BFC9-8E016E574601}"/>
              </a:ext>
            </a:extLst>
          </p:cNvPr>
          <p:cNvSpPr/>
          <p:nvPr/>
        </p:nvSpPr>
        <p:spPr>
          <a:xfrm>
            <a:off x="1071035" y="1576554"/>
            <a:ext cx="8380520" cy="4480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1515" indent="53975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</a:t>
            </a:r>
            <a:r>
              <a:rPr lang="ru-RU" sz="16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коррекционно-развивающей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работы:</a:t>
            </a:r>
          </a:p>
          <a:p>
            <a:pPr marL="691515" indent="539750" algn="just">
              <a:lnSpc>
                <a:spcPct val="1500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56540" lvl="0" algn="just">
              <a:lnSpc>
                <a:spcPct val="150000"/>
              </a:lnSpc>
              <a:spcAft>
                <a:spcPts val="0"/>
              </a:spcAft>
              <a:buSzPts val="1200"/>
              <a:tabLst>
                <a:tab pos="941705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Является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неотъемлемой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частью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адаптированной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образовательной программы дошкольного образования обучающихся с ОВЗ в условиях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дошкольных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образовательных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групп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комбинированной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компенсирующей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направленности.</a:t>
            </a:r>
          </a:p>
          <a:p>
            <a:pPr marR="264795" lvl="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SzPts val="1200"/>
              <a:tabLst>
                <a:tab pos="939165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Обеспечивает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достижение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максимальной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реабилитационного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потенциала.</a:t>
            </a:r>
          </a:p>
          <a:p>
            <a:pPr marL="285750" marR="253365" lvl="0" indent="-285750" algn="just">
              <a:lnSpc>
                <a:spcPct val="150000"/>
              </a:lnSpc>
              <a:spcAft>
                <a:spcPts val="0"/>
              </a:spcAft>
              <a:buSzPts val="1200"/>
              <a:buFontTx/>
              <a:buChar char="-"/>
              <a:tabLst>
                <a:tab pos="908685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Учитывает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особые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образовательные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потребности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раннего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 возраста с ОВЗ, удовлетворение которых открывает возможность общего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образования.</a:t>
            </a:r>
          </a:p>
          <a:p>
            <a:pPr marL="285750" marR="253365" lvl="0" indent="-285750" algn="just">
              <a:lnSpc>
                <a:spcPct val="150000"/>
              </a:lnSpc>
              <a:spcAft>
                <a:spcPts val="0"/>
              </a:spcAft>
              <a:buSzPts val="1200"/>
              <a:buFontTx/>
              <a:buChar char="-"/>
              <a:tabLst>
                <a:tab pos="908685" algn="l"/>
              </a:tabLs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51765" marR="257810" indent="53975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обеспечивает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планируемые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раннего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возраста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ТНР/ЗПР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условиях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дошкольных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образовательных</a:t>
            </a:r>
            <a:r>
              <a:rPr lang="ru-RU" sz="16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групп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комбинированной</a:t>
            </a:r>
            <a:r>
              <a:rPr lang="ru-RU" sz="1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компенсирующей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625414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A6B8EA-C2D0-4013-816D-C9750EB62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Организационный</a:t>
            </a:r>
            <a:r>
              <a:rPr lang="ru-RU" b="1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E40968D-7046-4926-8A2A-C5FD00CE1FBE}"/>
              </a:ext>
            </a:extLst>
          </p:cNvPr>
          <p:cNvSpPr/>
          <p:nvPr/>
        </p:nvSpPr>
        <p:spPr>
          <a:xfrm>
            <a:off x="1047565" y="1546869"/>
            <a:ext cx="8664606" cy="2120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1765" marR="255905" indent="539750" algn="just">
              <a:lnSpc>
                <a:spcPct val="150000"/>
              </a:lnSpc>
              <a:spcBef>
                <a:spcPts val="5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содержит</a:t>
            </a:r>
            <a:r>
              <a:rPr lang="ru-RU" spc="3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психолого-педагогические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обеспечивающие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ТНР/ЗПР,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развивающей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предметно-пространственной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среды,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федеральный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календарный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воспитательной работы с перечнем основных государственных и народных праздников,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памятных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календарном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плане</a:t>
            </a:r>
            <a:r>
              <a:rPr lang="ru-RU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воспитательной</a:t>
            </a:r>
            <a:r>
              <a:rPr lang="ru-RU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работы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043015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A693F-7080-4847-9D3C-C9751BEC5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2779" y="1222160"/>
            <a:ext cx="4436204" cy="1320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программы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8206B3D-A8B7-48E0-B5CC-7BF248F68219}"/>
              </a:ext>
            </a:extLst>
          </p:cNvPr>
          <p:cNvSpPr/>
          <p:nvPr/>
        </p:nvSpPr>
        <p:spPr>
          <a:xfrm>
            <a:off x="1344225" y="2217230"/>
            <a:ext cx="8788893" cy="651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" algn="just">
              <a:lnSpc>
                <a:spcPts val="1115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</a:t>
            </a:r>
            <a:r>
              <a:rPr lang="ru-RU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</a:t>
            </a:r>
            <a:r>
              <a:rPr lang="ru-RU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нормативно-управленческим</a:t>
            </a:r>
            <a:r>
              <a:rPr lang="ru-RU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документом</a:t>
            </a:r>
            <a:r>
              <a:rPr lang="ru-RU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МАДОУ «ДС №2 </a:t>
            </a:r>
          </a:p>
          <a:p>
            <a:pPr marL="35560" algn="just">
              <a:lnSpc>
                <a:spcPts val="1115"/>
              </a:lnSpc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«Рябинка»,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разработанным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соответствии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ФАОП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ФГОС</a:t>
            </a:r>
            <a:r>
              <a:rPr lang="ru-RU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543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E15E16-3E1D-424B-BEBD-241FA1225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34FEF9-4B77-43B0-88AE-979884897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16241"/>
            <a:ext cx="9638518" cy="5726097"/>
          </a:xfrm>
        </p:spPr>
        <p:txBody>
          <a:bodyPr>
            <a:normAutofit fontScale="62500" lnSpcReduction="20000"/>
          </a:bodyPr>
          <a:lstStyle/>
          <a:p>
            <a:pPr marL="151765" marR="257175" indent="450850" algn="just">
              <a:lnSpc>
                <a:spcPct val="120000"/>
              </a:lnSpc>
              <a:spcBef>
                <a:spcPts val="0"/>
              </a:spcBef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Настоящая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адаптированная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образовательная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предназначена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151765" marR="2571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4-7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тяжёлыми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нарушениями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/задержкой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психического развития, </a:t>
            </a:r>
          </a:p>
          <a:p>
            <a:pPr marL="151765" marR="2571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зачисленными в группу компенсирующей или комбинированной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направленности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муниципального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1765" marR="2571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автономного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дошкольного</a:t>
            </a:r>
            <a:r>
              <a:rPr lang="ru-RU" sz="2600" spc="30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образовательного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учреждения «Детский</a:t>
            </a:r>
            <a:r>
              <a:rPr lang="ru-RU" sz="2600" spc="1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сад</a:t>
            </a:r>
            <a:r>
              <a:rPr lang="ru-RU" sz="2600" spc="-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№2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«Рябинка»</a:t>
            </a:r>
            <a:r>
              <a:rPr lang="ru-RU" sz="2600" spc="-2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2600" spc="-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основании</a:t>
            </a:r>
            <a:r>
              <a:rPr lang="ru-RU" sz="2600" spc="-1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51765" marR="257175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spc="-1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заключения</a:t>
            </a:r>
            <a:r>
              <a:rPr lang="ru-RU" sz="2600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ТПМПК.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программе представлена модель образовательного процесса в муниципальном автономном дошкольном образовательном учреждении «Детский сад №2 «Рябинка», с учетом возрастных нормативов развития, общих и особых образовательных потребностей обучающихся дошкольного возраста с ОВЗ, определения структуры и наполнения содержания образовательной деятельности в соответствии с направлениями развития ребенка с задержкой психического развития в пяти образовательных областях. Она базируется: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 на современных представлениях лингвистики о языке как важнейшем средстве общения людей,  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освоения окружающей действительности и познания мира;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 на философской теории познания, теории речевой деятельности: о взаимосвязях языка и мышления,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речевой и познавательной деятельности.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Программы лежит психолингвистический подход к речевой деятельности как к многокомпонентной структуре, включающей семантический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синтаксический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лексический, морфологический и фонетический компоненты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предполагающей интенсивный и экстенсивный пути развития и формирование «чувства языка».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Программой предусматривается разностороннее развитие детей, коррекция недостатков в их речевом развитии, а также профилактика вторичных нарушений, развитие личности, мотивации и способностей детей в различных видах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980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02EDA6-D9F8-4F4D-88CC-1B7CE4EAE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D07B613-6888-4E79-8B08-0FD0BA586E18}"/>
              </a:ext>
            </a:extLst>
          </p:cNvPr>
          <p:cNvSpPr/>
          <p:nvPr/>
        </p:nvSpPr>
        <p:spPr>
          <a:xfrm>
            <a:off x="816745" y="1713753"/>
            <a:ext cx="900195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marR="74295" indent="-1524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Проектирование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модели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образовательной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коррекционно-развивающей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психолого-педагогической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работы,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максимально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обеспечивающей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ЗПР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возраста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группах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компенсирующей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комбинированной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направленности,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их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позитивной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социализации,</a:t>
            </a:r>
            <a:r>
              <a:rPr lang="ru-RU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интеллектуального,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социально-личностного,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художественно</a:t>
            </a:r>
            <a:r>
              <a:rPr lang="ru-RU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-эстетического и физического развития на основе сотрудничества со взрослыми и</a:t>
            </a:r>
            <a:r>
              <a:rPr lang="ru-RU" spc="-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сверстниками в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соответствующих</a:t>
            </a:r>
            <a:r>
              <a:rPr lang="ru-RU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возрасту</a:t>
            </a:r>
            <a:r>
              <a:rPr lang="ru-RU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видах</a:t>
            </a:r>
            <a:r>
              <a:rPr lang="ru-RU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7448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984F9B-18D6-49E4-A6D8-89FAE0EBA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B7EDF48-89E0-4CC9-B067-1EF19AC3B639}"/>
              </a:ext>
            </a:extLst>
          </p:cNvPr>
          <p:cNvSpPr/>
          <p:nvPr/>
        </p:nvSpPr>
        <p:spPr>
          <a:xfrm>
            <a:off x="372861" y="1270000"/>
            <a:ext cx="1057330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301625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реализация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содержания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АОП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ДО;</a:t>
            </a:r>
            <a:endParaRPr lang="ru-RU" sz="20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301625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коррекция</a:t>
            </a:r>
            <a:r>
              <a:rPr lang="ru-RU" sz="1600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недостатков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психофизического</a:t>
            </a:r>
            <a:r>
              <a:rPr lang="ru-RU" sz="1600" spc="-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развития</a:t>
            </a:r>
            <a:r>
              <a:rPr lang="ru-RU" sz="16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обучающихся</a:t>
            </a:r>
            <a:r>
              <a:rPr lang="ru-RU" sz="1600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</a:t>
            </a:r>
            <a:r>
              <a:rPr lang="ru-RU" sz="1600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ОВЗ;</a:t>
            </a:r>
            <a:endParaRPr lang="ru-RU" sz="20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635" lvl="0" indent="-342900" algn="just">
              <a:spcBef>
                <a:spcPts val="2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301625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охрана и укрепление физического и психического здоровья обучающихся с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ОВЗ,</a:t>
            </a:r>
            <a:r>
              <a:rPr lang="ru-RU" sz="1600" spc="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1600" spc="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том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числе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их</a:t>
            </a:r>
            <a:r>
              <a:rPr lang="ru-RU" sz="1600" spc="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эмоционального</a:t>
            </a:r>
            <a:r>
              <a:rPr lang="ru-RU" sz="1600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благополучия;</a:t>
            </a:r>
            <a:endParaRPr lang="ru-RU" sz="20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301625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обеспечение равных возможностей для полноценного развития ребенка с ОВЗ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 период дошкольного образования независимо от места проживания, пола,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нации,</a:t>
            </a:r>
            <a:r>
              <a:rPr lang="ru-RU" sz="1600" spc="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языка,</a:t>
            </a:r>
            <a:r>
              <a:rPr lang="ru-RU" sz="1600" spc="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социального</a:t>
            </a:r>
            <a:r>
              <a:rPr lang="ru-RU" sz="16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статуса;</a:t>
            </a:r>
            <a:endParaRPr lang="ru-RU" sz="20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Bef>
                <a:spcPts val="1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301625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создание благоприятных условий развития в соответствии с их возрастными,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психофизическими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индивидуальными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особенностями,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развитие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способностей и творческого потенциала каждого ребенка с ОВЗ как субъекта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отношений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педагогическим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работником,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родителями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(законными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представителями),</a:t>
            </a:r>
            <a:r>
              <a:rPr lang="ru-RU" sz="1600" spc="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другими детьми;</a:t>
            </a:r>
            <a:endParaRPr lang="ru-RU" sz="20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Bef>
                <a:spcPts val="2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301625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объединение обучения и воспитания в целостный образовательный процесс на</a:t>
            </a:r>
            <a:r>
              <a:rPr lang="ru-RU" sz="1600" spc="-2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основе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духовно-нравственных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социокультурных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ценностей,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принятых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обществе, правил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норм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поведения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 интересах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человека,</a:t>
            </a:r>
            <a:r>
              <a:rPr lang="ru-RU" sz="16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семьи,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общества;</a:t>
            </a:r>
            <a:endParaRPr lang="ru-RU" sz="20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635" lvl="0" indent="-342900" algn="just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301625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формирование общей культуры личности обучающихся с ОВЗ, развитие их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социальных,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нравственных,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эстетических,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интеллектуальных,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физических</a:t>
            </a:r>
            <a:r>
              <a:rPr lang="ru-RU" sz="1600" spc="-2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качеств,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инициативности,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самостоятельности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ответственности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ребенка,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формирование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предпосылок</a:t>
            </a:r>
            <a:r>
              <a:rPr lang="ru-RU" sz="1600" spc="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учебной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деятельности;</a:t>
            </a:r>
            <a:endParaRPr lang="ru-RU" sz="20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Bef>
                <a:spcPts val="1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301625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формирование социокультурной среды, соответствующей психофизическим и</a:t>
            </a:r>
            <a:r>
              <a:rPr lang="ru-RU" sz="1600" spc="-2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индивидуальным</a:t>
            </a:r>
            <a:r>
              <a:rPr lang="ru-RU" sz="1600" spc="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особенностям</a:t>
            </a:r>
            <a:r>
              <a:rPr lang="ru-RU" sz="1600" spc="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развития обучающихся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</a:t>
            </a:r>
            <a:r>
              <a:rPr lang="ru-RU" sz="1600" spc="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ОВЗ;</a:t>
            </a:r>
            <a:endParaRPr lang="ru-RU" sz="20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301625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обеспечение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психолого-педагогической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поддержки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родителей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(законных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представителей)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повышение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их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компетентности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вопросах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развития,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образования,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реабилитации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(абилитации),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охраны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укрепления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здоровья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обучающихся с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ОВЗ;</a:t>
            </a:r>
            <a:endParaRPr lang="ru-RU" sz="20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обеспечение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преемственности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целей,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задач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начального</a:t>
            </a:r>
            <a:r>
              <a:rPr lang="ru-RU" sz="1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общего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89999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A78448-CAAE-4761-9643-816B48EC4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программы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DDA729-C559-40CF-AC71-C04184D4EABE}"/>
              </a:ext>
            </a:extLst>
          </p:cNvPr>
          <p:cNvSpPr/>
          <p:nvPr/>
        </p:nvSpPr>
        <p:spPr>
          <a:xfrm>
            <a:off x="497149" y="1522027"/>
            <a:ext cx="96056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1765" marR="259715" indent="49657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своему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организационно-управленческому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статусу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обладает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модульной</a:t>
            </a:r>
            <a:r>
              <a:rPr lang="ru-RU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структурой.</a:t>
            </a:r>
          </a:p>
          <a:p>
            <a:pPr marL="151765" marR="258445" indent="45085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Содержание Программы в соответствии с требованиями Стандарта включает три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основных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раздела</a:t>
            </a:r>
            <a:r>
              <a:rPr lang="ru-RU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целевой,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содержательный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организационный.</a:t>
            </a:r>
          </a:p>
        </p:txBody>
      </p:sp>
    </p:spTree>
    <p:extLst>
      <p:ext uri="{BB962C8B-B14F-4D97-AF65-F5344CB8AC3E}">
        <p14:creationId xmlns:p14="http://schemas.microsoft.com/office/powerpoint/2010/main" val="2521343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5ECBE7-A09A-4849-A5D8-FCAAA113D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Целевой</a:t>
            </a:r>
            <a:r>
              <a:rPr lang="ru-RU" sz="3200" b="1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2F8DFBE-8AF6-489E-BC19-2D6F1368673E}"/>
              </a:ext>
            </a:extLst>
          </p:cNvPr>
          <p:cNvSpPr/>
          <p:nvPr/>
        </p:nvSpPr>
        <p:spPr>
          <a:xfrm>
            <a:off x="1281344" y="1637438"/>
            <a:ext cx="8182252" cy="1704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1765" marR="260350" indent="53975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включает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пояснительную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записку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планируемые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освоения Программы, определяет ее цели и задачи, принципы и подходы 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планируемые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освоения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виде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ориентиров.</a:t>
            </a:r>
          </a:p>
        </p:txBody>
      </p:sp>
    </p:spTree>
    <p:extLst>
      <p:ext uri="{BB962C8B-B14F-4D97-AF65-F5344CB8AC3E}">
        <p14:creationId xmlns:p14="http://schemas.microsoft.com/office/powerpoint/2010/main" val="4000884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E01A8-E79B-4678-A4C0-25908726C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Содержательный</a:t>
            </a:r>
            <a:r>
              <a:rPr lang="ru-RU" sz="3200" b="1" spc="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356DC70-58A4-458E-B022-34673F4E2AD3}"/>
              </a:ext>
            </a:extLst>
          </p:cNvPr>
          <p:cNvSpPr/>
          <p:nvPr/>
        </p:nvSpPr>
        <p:spPr>
          <a:xfrm>
            <a:off x="479393" y="1432544"/>
            <a:ext cx="9703296" cy="3002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1765" marR="254635" indent="53975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включает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описание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образовательной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 по пяти образовательным областям: социально-коммуникативное развитие;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познавательное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развитие;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речевое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развитие;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художественно-эстетическое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развитие;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физическое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развитие;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формы,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способы,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методы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реализации</a:t>
            </a:r>
            <a:r>
              <a:rPr lang="ru-RU" sz="1600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которые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отражают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аспекты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образовательной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среды: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предметно-пространственная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развивающая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среда;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педагогическим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работником; характер взаимодействия с другими детьми; система отношений ребенка к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миру,</a:t>
            </a:r>
            <a:r>
              <a:rPr lang="ru-RU" sz="16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другим</a:t>
            </a:r>
            <a:r>
              <a:rPr lang="ru-RU" sz="16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людям,</a:t>
            </a:r>
            <a:r>
              <a:rPr lang="ru-RU" sz="1600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себе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самому;</a:t>
            </a:r>
            <a:r>
              <a:rPr lang="ru-RU" sz="1600" spc="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содержание</a:t>
            </a:r>
            <a:r>
              <a:rPr lang="ru-RU" sz="1600" spc="2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образовательной</a:t>
            </a:r>
            <a:r>
              <a:rPr lang="ru-RU" sz="16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</a:t>
            </a:r>
            <a:r>
              <a:rPr lang="ru-RU" sz="1600" spc="2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профессиональной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коррекции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нарушений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(программу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коррекционно-развивающей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работы).</a:t>
            </a:r>
          </a:p>
        </p:txBody>
      </p:sp>
    </p:spTree>
    <p:extLst>
      <p:ext uri="{BB962C8B-B14F-4D97-AF65-F5344CB8AC3E}">
        <p14:creationId xmlns:p14="http://schemas.microsoft.com/office/powerpoint/2010/main" val="2598591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B5A9978-03F3-4C9E-93F8-D6AE12CB9FF6}"/>
              </a:ext>
            </a:extLst>
          </p:cNvPr>
          <p:cNvSpPr/>
          <p:nvPr/>
        </p:nvSpPr>
        <p:spPr>
          <a:xfrm>
            <a:off x="734924" y="988254"/>
            <a:ext cx="868236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1765" marR="261620" indent="539750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определяет базовое содержание образовательных областей с учетом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возрастных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индивидуальных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особенностей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различных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видах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деятельности,</a:t>
            </a:r>
            <a:r>
              <a:rPr lang="ru-RU" sz="16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таких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как: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847725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Предметная</a:t>
            </a:r>
            <a:r>
              <a:rPr lang="ru-RU" sz="16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847725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Игровая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(сюжетно-ролевая</a:t>
            </a:r>
            <a:r>
              <a:rPr lang="ru-RU" sz="16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игра, игра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6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правилами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другие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виды игры).</a:t>
            </a:r>
          </a:p>
          <a:p>
            <a:pPr marL="342900" marR="253365" lvl="0" indent="-342900" algn="just">
              <a:spcBef>
                <a:spcPts val="1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85979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Коммуникативная (общение и взаимодействие с педагогическим работником 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другими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детьми).</a:t>
            </a:r>
          </a:p>
          <a:p>
            <a:pPr marL="342900" marR="258445" lvl="0" indent="-342900" algn="just">
              <a:spcBef>
                <a:spcPts val="1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908685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Познавательно-исследовательская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(исследование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познание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природного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социального миров в процессе наблюдения и взаимодействия с ними), а также такими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видами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активности</a:t>
            </a:r>
            <a:r>
              <a:rPr lang="ru-RU" sz="1600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ребенка,</a:t>
            </a:r>
            <a:r>
              <a:rPr lang="ru-RU" sz="1600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как: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783590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восприятие</a:t>
            </a:r>
            <a:r>
              <a:rPr lang="ru-RU" sz="16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художественной</a:t>
            </a:r>
            <a:r>
              <a:rPr lang="ru-RU" sz="1600" spc="-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литературы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фольклора;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783590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самообслуживание</a:t>
            </a:r>
            <a:r>
              <a:rPr lang="ru-RU" sz="16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600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элементарный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бытовой</a:t>
            </a:r>
            <a:r>
              <a:rPr lang="ru-RU" sz="1600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труд</a:t>
            </a:r>
            <a:r>
              <a:rPr lang="ru-RU" sz="16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(в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помещении</a:t>
            </a:r>
            <a:r>
              <a:rPr lang="ru-RU" sz="1600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ru-RU" sz="1600" spc="-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улице);</a:t>
            </a:r>
          </a:p>
          <a:p>
            <a:pPr marL="342900" marR="266700" lvl="0" indent="-342900" algn="just">
              <a:spcBef>
                <a:spcPts val="1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783590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конструирование из разного материала, включая конструкторы, модули, бумагу,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природный</a:t>
            </a:r>
            <a:r>
              <a:rPr lang="ru-RU" sz="1600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600" spc="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иной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материал;</a:t>
            </a:r>
          </a:p>
          <a:p>
            <a:pPr marL="342900" lvl="0" indent="-342900" algn="just">
              <a:spcBef>
                <a:spcPts val="2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783590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изобразительная</a:t>
            </a:r>
            <a:r>
              <a:rPr lang="ru-RU" sz="1600" spc="-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(рисование,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лепка,</a:t>
            </a:r>
            <a:r>
              <a:rPr lang="ru-RU" sz="1600" spc="-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аппликация);</a:t>
            </a:r>
          </a:p>
          <a:p>
            <a:pPr marL="342900" marR="257810" lvl="0" indent="-342900" algn="just">
              <a:spcBef>
                <a:spcPts val="1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783590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музыкальная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(восприятие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понимание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смысла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музыкальных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произведений,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пение,</a:t>
            </a:r>
            <a:r>
              <a:rPr lang="ru-RU" sz="1600" spc="-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музыкально-ритмические</a:t>
            </a:r>
            <a:r>
              <a:rPr lang="ru-RU" sz="1600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движения,</a:t>
            </a:r>
            <a:r>
              <a:rPr lang="ru-RU" sz="1600" spc="-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игры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ru-RU" sz="1600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детских</a:t>
            </a:r>
            <a:r>
              <a:rPr lang="ru-RU" sz="1600" spc="-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музыкальных</a:t>
            </a:r>
            <a:r>
              <a:rPr lang="ru-RU" sz="1600" spc="-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инструментах);</a:t>
            </a:r>
          </a:p>
          <a:p>
            <a:pPr marL="342900" marR="254000" lvl="0" indent="-342900" algn="just">
              <a:spcBef>
                <a:spcPts val="35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783590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двигательная (овладение основными движениями) форма активности ребенка.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Содержательный</a:t>
            </a:r>
            <a:r>
              <a:rPr lang="ru-RU" sz="1600" spc="20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раздел</a:t>
            </a:r>
            <a:r>
              <a:rPr lang="ru-RU" sz="1600" spc="2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Программы</a:t>
            </a:r>
            <a:r>
              <a:rPr lang="ru-RU" sz="1600" spc="18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включает</a:t>
            </a:r>
            <a:r>
              <a:rPr lang="ru-RU" sz="1600" spc="2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описание</a:t>
            </a:r>
            <a:r>
              <a:rPr lang="ru-RU" sz="1600" spc="19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коррекционно-</a:t>
            </a:r>
          </a:p>
          <a:p>
            <a:pPr marL="151765" marR="260350" indent="539750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развивающей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работы,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обеспечивающей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адаптацию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интеграцию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тяжелыми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нарушениями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речи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общество.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5F12FF9-60C3-4F36-B136-6AE82B957B05}"/>
              </a:ext>
            </a:extLst>
          </p:cNvPr>
          <p:cNvSpPr/>
          <p:nvPr/>
        </p:nvSpPr>
        <p:spPr>
          <a:xfrm>
            <a:off x="2711708" y="403479"/>
            <a:ext cx="47287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Содержательный</a:t>
            </a:r>
            <a:r>
              <a:rPr lang="ru-RU" sz="3200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раздел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1832386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219</TotalTime>
  <Words>1158</Words>
  <Application>Microsoft Office PowerPoint</Application>
  <PresentationFormat>Широкоэкранный</PresentationFormat>
  <Paragraphs>75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Symbol</vt:lpstr>
      <vt:lpstr>Times New Roman</vt:lpstr>
      <vt:lpstr>Trebuchet MS</vt:lpstr>
      <vt:lpstr>Wingdings 3</vt:lpstr>
      <vt:lpstr>Аспект</vt:lpstr>
      <vt:lpstr>Краткая презентация адаптированной образовательной программы дошкольного образования  МАДОУ «ДС №2 «Рябинка»</vt:lpstr>
      <vt:lpstr>Статус программы </vt:lpstr>
      <vt:lpstr>Общие положения</vt:lpstr>
      <vt:lpstr>Цель программы</vt:lpstr>
      <vt:lpstr>Задачи программы</vt:lpstr>
      <vt:lpstr>Структура программы</vt:lpstr>
      <vt:lpstr>Целевой раздел</vt:lpstr>
      <vt:lpstr>Содержательный раздел</vt:lpstr>
      <vt:lpstr>Презентация PowerPoint</vt:lpstr>
      <vt:lpstr>Содержательный раздел</vt:lpstr>
      <vt:lpstr>Содержательный раздел</vt:lpstr>
      <vt:lpstr>Организационный раздел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адаптированной образовательной программы дошкольного образования  МАДОУ «ДС №2 «Рябинка»</dc:title>
  <dc:creator>111</dc:creator>
  <cp:lastModifiedBy>111</cp:lastModifiedBy>
  <cp:revision>7</cp:revision>
  <dcterms:created xsi:type="dcterms:W3CDTF">2023-09-28T06:23:32Z</dcterms:created>
  <dcterms:modified xsi:type="dcterms:W3CDTF">2023-09-28T10:02:52Z</dcterms:modified>
</cp:coreProperties>
</file>