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66" r:id="rId4"/>
    <p:sldId id="272" r:id="rId5"/>
    <p:sldId id="27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1A"/>
    <a:srgbClr val="76161A"/>
    <a:srgbClr val="5B0F25"/>
    <a:srgbClr val="B79555"/>
    <a:srgbClr val="CDAF69"/>
    <a:srgbClr val="A76E28"/>
    <a:srgbClr val="B2914E"/>
    <a:srgbClr val="D3BB73"/>
    <a:srgbClr val="E2CB80"/>
    <a:srgbClr val="D8C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73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6224" y="579702"/>
            <a:ext cx="4859552" cy="979820"/>
          </a:xfrm>
        </p:spPr>
        <p:txBody>
          <a:bodyPr lIns="0" tIns="0" rIns="0" bIns="0"/>
          <a:lstStyle>
            <a:lvl1pPr>
              <a:defRPr sz="6367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34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4431" y="2020638"/>
            <a:ext cx="487569" cy="14190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654"/>
            <a:ext cx="12137434" cy="65867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6678524" cy="68389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129" y="590558"/>
            <a:ext cx="2844794" cy="15111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5565219"/>
            <a:ext cx="12191999" cy="12922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91999" cy="68575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978" y="504505"/>
            <a:ext cx="2844794" cy="15111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6224" y="579702"/>
            <a:ext cx="4859552" cy="979820"/>
          </a:xfrm>
        </p:spPr>
        <p:txBody>
          <a:bodyPr lIns="0" tIns="0" rIns="0" bIns="0"/>
          <a:lstStyle>
            <a:lvl1pPr>
              <a:defRPr sz="6367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84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6224" y="579702"/>
            <a:ext cx="4859552" cy="979820"/>
          </a:xfrm>
        </p:spPr>
        <p:txBody>
          <a:bodyPr lIns="0" tIns="0" rIns="0" bIns="0"/>
          <a:lstStyle>
            <a:lvl1pPr>
              <a:defRPr sz="6367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64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1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66224" y="579702"/>
            <a:ext cx="4859552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48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/>
          <p:nvPr/>
        </p:nvSpPr>
        <p:spPr>
          <a:xfrm>
            <a:off x="555477" y="438628"/>
            <a:ext cx="10024215" cy="7688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3200" b="1" dirty="0">
                <a:solidFill>
                  <a:srgbClr val="76161A"/>
                </a:solidFill>
              </a:rPr>
              <a:t>Интерактивный  образовательный </a:t>
            </a:r>
            <a:r>
              <a:rPr lang="ru-RU" sz="3200" b="1" dirty="0" err="1">
                <a:solidFill>
                  <a:srgbClr val="76161A"/>
                </a:solidFill>
              </a:rPr>
              <a:t>квест</a:t>
            </a:r>
            <a:r>
              <a:rPr lang="ru-RU" sz="3200" b="1" dirty="0">
                <a:solidFill>
                  <a:srgbClr val="76161A"/>
                </a:solidFill>
              </a:rPr>
              <a:t> </a:t>
            </a:r>
          </a:p>
          <a:p>
            <a:pPr marL="12700">
              <a:spcBef>
                <a:spcPts val="135"/>
              </a:spcBef>
            </a:pPr>
            <a:endParaRPr sz="1600" dirty="0">
              <a:solidFill>
                <a:srgbClr val="76161A"/>
              </a:solidFill>
              <a:latin typeface="Bahnschrift SemiLight Condensed" panose="020B0502040204020203" pitchFamily="34" charset="0"/>
              <a:cs typeface="NeueMachina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835" y="1668151"/>
            <a:ext cx="9075633" cy="22333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/>
            <a:r>
              <a:rPr lang="ru-RU" sz="4800" b="1" dirty="0">
                <a:solidFill>
                  <a:srgbClr val="76161A"/>
                </a:solidFill>
              </a:rPr>
              <a:t>«Путешествие по 7 трекам </a:t>
            </a:r>
            <a:endParaRPr lang="ru-RU" sz="4800" b="1" dirty="0" smtClean="0">
              <a:solidFill>
                <a:srgbClr val="76161A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6161A"/>
                </a:solidFill>
              </a:rPr>
              <a:t>Орлят России</a:t>
            </a:r>
            <a:r>
              <a:rPr lang="ru-RU" sz="4800" b="1" dirty="0">
                <a:solidFill>
                  <a:srgbClr val="76161A"/>
                </a:solidFill>
              </a:rPr>
              <a:t>»</a:t>
            </a:r>
          </a:p>
          <a:p>
            <a:pPr algn="ctr"/>
            <a:r>
              <a:rPr lang="ru-RU" sz="4800" b="1" dirty="0">
                <a:solidFill>
                  <a:srgbClr val="76161A"/>
                </a:solidFill>
              </a:rPr>
              <a:t>для детей от 6 до 7 лет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3948157" y="4080363"/>
            <a:ext cx="7904860" cy="2025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3200" b="1" spc="-75" dirty="0" smtClean="0">
                <a:solidFill>
                  <a:srgbClr val="76161A"/>
                </a:solidFill>
                <a:latin typeface="Bahnschrift SemiLight Condensed" panose="020B0502040204020203" pitchFamily="34" charset="0"/>
                <a:cs typeface="NeueMachina-Medium"/>
              </a:rPr>
              <a:t>Педагоги:</a:t>
            </a:r>
          </a:p>
          <a:p>
            <a:pPr marL="12700">
              <a:spcBef>
                <a:spcPts val="135"/>
              </a:spcBef>
            </a:pPr>
            <a:r>
              <a:rPr lang="ru-RU" sz="3200" b="1" spc="-75" dirty="0" smtClean="0">
                <a:solidFill>
                  <a:srgbClr val="76161A"/>
                </a:solidFill>
                <a:latin typeface="Bahnschrift SemiLight Condensed" panose="020B0502040204020203" pitchFamily="34" charset="0"/>
                <a:cs typeface="NeueMachina-Medium"/>
              </a:rPr>
              <a:t>Дурасова Алла Александровна</a:t>
            </a:r>
          </a:p>
          <a:p>
            <a:pPr marL="12700">
              <a:spcBef>
                <a:spcPts val="135"/>
              </a:spcBef>
            </a:pPr>
            <a:r>
              <a:rPr lang="ru-RU" sz="3200" b="1" spc="-75" dirty="0" smtClean="0">
                <a:solidFill>
                  <a:srgbClr val="76161A"/>
                </a:solidFill>
                <a:latin typeface="Bahnschrift SemiLight Condensed" panose="020B0502040204020203" pitchFamily="34" charset="0"/>
                <a:cs typeface="NeueMachina-Medium"/>
              </a:rPr>
              <a:t>Артюхова Ольга Леонидовна </a:t>
            </a:r>
          </a:p>
          <a:p>
            <a:pPr marL="12700">
              <a:spcBef>
                <a:spcPts val="135"/>
              </a:spcBef>
            </a:pPr>
            <a:r>
              <a:rPr lang="ru-RU" sz="3200" b="1" spc="-75" dirty="0" smtClean="0">
                <a:solidFill>
                  <a:srgbClr val="76161A"/>
                </a:solidFill>
                <a:latin typeface="Bahnschrift SemiLight Condensed" panose="020B0502040204020203" pitchFamily="34" charset="0"/>
                <a:cs typeface="NeueMachina-Medium"/>
              </a:rPr>
              <a:t>Демидова Галина Владимировна</a:t>
            </a:r>
            <a:endParaRPr sz="3200" b="1" dirty="0">
              <a:solidFill>
                <a:srgbClr val="76161A"/>
              </a:solidFill>
              <a:latin typeface="Bahnschrift SemiLight Condensed" panose="020B0502040204020203" pitchFamily="34" charset="0"/>
              <a:cs typeface="NeueMachina-Medium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298554" y="6102957"/>
            <a:ext cx="10084586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Bahnschrift SemiLight Condensed" panose="020B0502040204020203" pitchFamily="34" charset="0"/>
                <a:cs typeface="NeueMachina-Medium"/>
              </a:rPr>
              <a:t>Муниципальное автономное дошкольное образовательное учреждение «Детский сад №2 «Рябинка»</a:t>
            </a:r>
            <a:endParaRPr sz="2400" b="1" dirty="0">
              <a:solidFill>
                <a:schemeClr val="bg1"/>
              </a:solidFill>
              <a:latin typeface="Bahnschrift SemiLight Condensed" panose="020B0502040204020203" pitchFamily="34" charset="0"/>
              <a:cs typeface="NeueMachina-Medium"/>
            </a:endParaRPr>
          </a:p>
        </p:txBody>
      </p:sp>
    </p:spTree>
    <p:extLst>
      <p:ext uri="{BB962C8B-B14F-4D97-AF65-F5344CB8AC3E}">
        <p14:creationId xmlns:p14="http://schemas.microsoft.com/office/powerpoint/2010/main" val="26100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Воспитатель высшей категории Артюхова Ольга Леонидовна, воспита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оспитатель высшей категории Артюхова Ольга Леонидовна, воспитател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88" y="1034069"/>
            <a:ext cx="2330649" cy="299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532910"/>
            <a:ext cx="2332591" cy="287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Логопед Демидова Галина Владимировн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26" y="2110811"/>
            <a:ext cx="2259786" cy="3085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5"/>
          <p:cNvSpPr txBox="1"/>
          <p:nvPr/>
        </p:nvSpPr>
        <p:spPr>
          <a:xfrm>
            <a:off x="460375" y="3616377"/>
            <a:ext cx="2966489" cy="19691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2800" b="1" dirty="0" smtClean="0">
                <a:solidFill>
                  <a:srgbClr val="76161A"/>
                </a:solidFill>
              </a:rPr>
              <a:t>    Дурасова Алла         </a:t>
            </a:r>
          </a:p>
          <a:p>
            <a:r>
              <a:rPr lang="ru-RU" sz="2800" b="1" dirty="0">
                <a:solidFill>
                  <a:srgbClr val="76161A"/>
                </a:solidFill>
              </a:rPr>
              <a:t> </a:t>
            </a:r>
            <a:r>
              <a:rPr lang="ru-RU" sz="2800" b="1" dirty="0" smtClean="0">
                <a:solidFill>
                  <a:srgbClr val="76161A"/>
                </a:solidFill>
              </a:rPr>
              <a:t>   </a:t>
            </a:r>
            <a:r>
              <a:rPr lang="ru-RU" sz="2800" b="1" dirty="0" smtClean="0">
                <a:solidFill>
                  <a:srgbClr val="76161A"/>
                </a:solidFill>
              </a:rPr>
              <a:t>Александровна</a:t>
            </a:r>
            <a:r>
              <a:rPr lang="ru-RU" b="1" dirty="0" smtClean="0">
                <a:solidFill>
                  <a:srgbClr val="76161A"/>
                </a:solidFill>
              </a:rPr>
              <a:t>,   </a:t>
            </a:r>
          </a:p>
          <a:p>
            <a:r>
              <a:rPr lang="ru-RU" b="1" dirty="0">
                <a:solidFill>
                  <a:srgbClr val="76161A"/>
                </a:solidFill>
              </a:rPr>
              <a:t> </a:t>
            </a:r>
            <a:r>
              <a:rPr lang="ru-RU" b="1" dirty="0" smtClean="0">
                <a:solidFill>
                  <a:srgbClr val="76161A"/>
                </a:solidFill>
              </a:rPr>
              <a:t>                 </a:t>
            </a:r>
            <a:r>
              <a:rPr lang="ru-RU" sz="1600" b="1" dirty="0" smtClean="0">
                <a:solidFill>
                  <a:srgbClr val="76161A"/>
                </a:solidFill>
              </a:rPr>
              <a:t>воспитатель высшей </a:t>
            </a:r>
          </a:p>
          <a:p>
            <a:r>
              <a:rPr lang="ru-RU" sz="1600" b="1" dirty="0">
                <a:solidFill>
                  <a:srgbClr val="76161A"/>
                </a:solidFill>
              </a:rPr>
              <a:t> </a:t>
            </a:r>
            <a:r>
              <a:rPr lang="ru-RU" sz="1600" b="1" dirty="0" smtClean="0">
                <a:solidFill>
                  <a:srgbClr val="76161A"/>
                </a:solidFill>
              </a:rPr>
              <a:t>                     </a:t>
            </a:r>
            <a:r>
              <a:rPr lang="ru-RU" sz="1600" b="1" dirty="0" smtClean="0">
                <a:solidFill>
                  <a:srgbClr val="76161A"/>
                </a:solidFill>
              </a:rPr>
              <a:t>квалификационной </a:t>
            </a:r>
          </a:p>
          <a:p>
            <a:r>
              <a:rPr lang="ru-RU" sz="1600" b="1" dirty="0">
                <a:solidFill>
                  <a:srgbClr val="76161A"/>
                </a:solidFill>
              </a:rPr>
              <a:t> </a:t>
            </a:r>
            <a:r>
              <a:rPr lang="ru-RU" sz="1600" b="1" dirty="0" smtClean="0">
                <a:solidFill>
                  <a:srgbClr val="76161A"/>
                </a:solidFill>
              </a:rPr>
              <a:t>                                        </a:t>
            </a:r>
            <a:r>
              <a:rPr lang="ru-RU" sz="1600" b="1" dirty="0" smtClean="0">
                <a:solidFill>
                  <a:srgbClr val="76161A"/>
                </a:solidFill>
              </a:rPr>
              <a:t>категории</a:t>
            </a:r>
          </a:p>
          <a:p>
            <a:pPr marL="12700">
              <a:spcBef>
                <a:spcPts val="135"/>
              </a:spcBef>
            </a:pPr>
            <a:endParaRPr sz="1600" dirty="0">
              <a:solidFill>
                <a:srgbClr val="76161A"/>
              </a:solidFill>
              <a:latin typeface="Bahnschrift SemiLight Condensed" panose="020B0502040204020203" pitchFamily="34" charset="0"/>
              <a:cs typeface="NeueMachina-Medium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3493806" y="4129811"/>
            <a:ext cx="2881031" cy="246157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76161A"/>
                </a:solidFill>
              </a:rPr>
              <a:t>    Артюхова </a:t>
            </a:r>
            <a:r>
              <a:rPr lang="ru-RU" sz="2800" b="1" dirty="0" smtClean="0">
                <a:solidFill>
                  <a:srgbClr val="76161A"/>
                </a:solidFill>
              </a:rPr>
              <a:t>Ольга </a:t>
            </a:r>
            <a:r>
              <a:rPr lang="ru-RU" sz="2800" b="1" dirty="0" smtClean="0">
                <a:solidFill>
                  <a:srgbClr val="76161A"/>
                </a:solidFill>
              </a:rPr>
              <a:t> </a:t>
            </a:r>
          </a:p>
          <a:p>
            <a:pPr lvl="0"/>
            <a:r>
              <a:rPr lang="ru-RU" sz="2800" b="1" dirty="0">
                <a:solidFill>
                  <a:srgbClr val="76161A"/>
                </a:solidFill>
              </a:rPr>
              <a:t> </a:t>
            </a:r>
            <a:r>
              <a:rPr lang="ru-RU" sz="2800" b="1" dirty="0" smtClean="0">
                <a:solidFill>
                  <a:srgbClr val="76161A"/>
                </a:solidFill>
              </a:rPr>
              <a:t>   </a:t>
            </a:r>
            <a:r>
              <a:rPr lang="ru-RU" sz="2800" b="1" dirty="0" smtClean="0">
                <a:solidFill>
                  <a:srgbClr val="76161A"/>
                </a:solidFill>
              </a:rPr>
              <a:t>Леонидовна</a:t>
            </a:r>
            <a:r>
              <a:rPr lang="ru-RU" b="1" dirty="0" smtClean="0">
                <a:solidFill>
                  <a:srgbClr val="76161A"/>
                </a:solidFill>
              </a:rPr>
              <a:t>,  </a:t>
            </a:r>
          </a:p>
          <a:p>
            <a:pPr lvl="0"/>
            <a:r>
              <a:rPr lang="ru-RU" sz="1600" b="1" dirty="0">
                <a:solidFill>
                  <a:srgbClr val="76161A"/>
                </a:solidFill>
              </a:rPr>
              <a:t> </a:t>
            </a:r>
            <a:r>
              <a:rPr lang="ru-RU" sz="1600" b="1" dirty="0" smtClean="0">
                <a:solidFill>
                  <a:srgbClr val="76161A"/>
                </a:solidFill>
              </a:rPr>
              <a:t>                    воспитатель </a:t>
            </a:r>
            <a:r>
              <a:rPr lang="ru-RU" sz="1600" b="1" dirty="0">
                <a:solidFill>
                  <a:srgbClr val="76161A"/>
                </a:solidFill>
              </a:rPr>
              <a:t>высшей </a:t>
            </a:r>
          </a:p>
          <a:p>
            <a:pPr lvl="0"/>
            <a:r>
              <a:rPr lang="ru-RU" sz="1600" b="1" dirty="0">
                <a:solidFill>
                  <a:srgbClr val="76161A"/>
                </a:solidFill>
              </a:rPr>
              <a:t>              </a:t>
            </a:r>
            <a:r>
              <a:rPr lang="ru-RU" sz="1600" b="1" dirty="0" smtClean="0">
                <a:solidFill>
                  <a:srgbClr val="76161A"/>
                </a:solidFill>
              </a:rPr>
              <a:t>        квалификационной </a:t>
            </a:r>
            <a:endParaRPr lang="ru-RU" sz="1600" b="1" dirty="0">
              <a:solidFill>
                <a:srgbClr val="76161A"/>
              </a:solidFill>
            </a:endParaRPr>
          </a:p>
          <a:p>
            <a:pPr lvl="0"/>
            <a:r>
              <a:rPr lang="ru-RU" sz="1600" b="1" dirty="0">
                <a:solidFill>
                  <a:srgbClr val="76161A"/>
                </a:solidFill>
              </a:rPr>
              <a:t>                               </a:t>
            </a:r>
            <a:r>
              <a:rPr lang="ru-RU" sz="1600" b="1" dirty="0" smtClean="0">
                <a:solidFill>
                  <a:srgbClr val="76161A"/>
                </a:solidFill>
              </a:rPr>
              <a:t>          </a:t>
            </a:r>
            <a:r>
              <a:rPr lang="ru-RU" sz="1600" b="1" dirty="0">
                <a:solidFill>
                  <a:srgbClr val="76161A"/>
                </a:solidFill>
              </a:rPr>
              <a:t>категории</a:t>
            </a:r>
          </a:p>
          <a:p>
            <a:endParaRPr lang="ru-RU" sz="3200" b="1" dirty="0">
              <a:solidFill>
                <a:srgbClr val="76161A"/>
              </a:solidFill>
            </a:endParaRPr>
          </a:p>
          <a:p>
            <a:pPr marL="12700">
              <a:spcBef>
                <a:spcPts val="135"/>
              </a:spcBef>
            </a:pPr>
            <a:endParaRPr sz="1600" dirty="0">
              <a:solidFill>
                <a:srgbClr val="76161A"/>
              </a:solidFill>
              <a:latin typeface="Bahnschrift SemiLight Condensed" panose="020B0502040204020203" pitchFamily="34" charset="0"/>
              <a:cs typeface="NeueMachina-Medium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6851226" y="5121943"/>
            <a:ext cx="4128717" cy="1630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2800" b="1" dirty="0" smtClean="0">
                <a:solidFill>
                  <a:srgbClr val="76161A"/>
                </a:solidFill>
              </a:rPr>
              <a:t>    Демидова </a:t>
            </a:r>
            <a:r>
              <a:rPr lang="ru-RU" sz="2800" b="1" dirty="0" smtClean="0">
                <a:solidFill>
                  <a:srgbClr val="76161A"/>
                </a:solidFill>
              </a:rPr>
              <a:t>Галина </a:t>
            </a:r>
            <a:r>
              <a:rPr lang="ru-RU" sz="2800" b="1" dirty="0" smtClean="0">
                <a:solidFill>
                  <a:srgbClr val="76161A"/>
                </a:solidFill>
              </a:rPr>
              <a:t>          </a:t>
            </a:r>
          </a:p>
          <a:p>
            <a:r>
              <a:rPr lang="ru-RU" sz="2800" b="1" dirty="0">
                <a:solidFill>
                  <a:srgbClr val="76161A"/>
                </a:solidFill>
              </a:rPr>
              <a:t> </a:t>
            </a:r>
            <a:r>
              <a:rPr lang="ru-RU" sz="2800" b="1" dirty="0" smtClean="0">
                <a:solidFill>
                  <a:srgbClr val="76161A"/>
                </a:solidFill>
              </a:rPr>
              <a:t>   </a:t>
            </a:r>
            <a:r>
              <a:rPr lang="ru-RU" sz="2800" b="1" dirty="0" smtClean="0">
                <a:solidFill>
                  <a:srgbClr val="76161A"/>
                </a:solidFill>
              </a:rPr>
              <a:t>Владимировна</a:t>
            </a:r>
            <a:r>
              <a:rPr lang="ru-RU" sz="1600" b="1" dirty="0" smtClean="0">
                <a:solidFill>
                  <a:srgbClr val="76161A"/>
                </a:solidFill>
              </a:rPr>
              <a:t>,</a:t>
            </a:r>
            <a:r>
              <a:rPr lang="ru-RU" sz="2800" b="1" dirty="0" smtClean="0">
                <a:solidFill>
                  <a:srgbClr val="76161A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76161A"/>
                </a:solidFill>
              </a:rPr>
              <a:t>        учитель – логопед высшей    </a:t>
            </a:r>
          </a:p>
          <a:p>
            <a:r>
              <a:rPr lang="ru-RU" sz="1600" b="1" dirty="0">
                <a:solidFill>
                  <a:srgbClr val="76161A"/>
                </a:solidFill>
              </a:rPr>
              <a:t> </a:t>
            </a:r>
            <a:r>
              <a:rPr lang="ru-RU" sz="1600" b="1" dirty="0" smtClean="0">
                <a:solidFill>
                  <a:srgbClr val="76161A"/>
                </a:solidFill>
              </a:rPr>
              <a:t>       </a:t>
            </a:r>
            <a:r>
              <a:rPr lang="ru-RU" sz="1600" b="1" dirty="0" smtClean="0">
                <a:solidFill>
                  <a:srgbClr val="76161A"/>
                </a:solidFill>
              </a:rPr>
              <a:t>квалификационной категории</a:t>
            </a:r>
            <a:endParaRPr lang="ru-RU" sz="1600" b="1" dirty="0">
              <a:solidFill>
                <a:srgbClr val="76161A"/>
              </a:solidFill>
            </a:endParaRPr>
          </a:p>
          <a:p>
            <a:pPr marL="12700">
              <a:spcBef>
                <a:spcPts val="135"/>
              </a:spcBef>
            </a:pPr>
            <a:endParaRPr sz="1600" dirty="0">
              <a:solidFill>
                <a:srgbClr val="76161A"/>
              </a:solidFill>
              <a:latin typeface="Bahnschrift SemiLight Condensed" panose="020B0502040204020203" pitchFamily="34" charset="0"/>
              <a:cs typeface="NeueMachina-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12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2"/>
          <a:stretch/>
        </p:blipFill>
        <p:spPr>
          <a:xfrm>
            <a:off x="0" y="5953237"/>
            <a:ext cx="12202991" cy="90476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40057"/>
            <a:ext cx="12192000" cy="1885950"/>
            <a:chOff x="537210" y="0"/>
            <a:chExt cx="11654790" cy="164419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6050" y="0"/>
              <a:ext cx="9505950" cy="164419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537210" y="0"/>
              <a:ext cx="2148840" cy="1644190"/>
            </a:xfrm>
            <a:prstGeom prst="rect">
              <a:avLst/>
            </a:prstGeom>
            <a:solidFill>
              <a:srgbClr val="B79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266541" y="614372"/>
              <a:ext cx="1571085" cy="848309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spcBef>
                  <a:spcPts val="135"/>
                </a:spcBef>
              </a:pPr>
              <a:r>
                <a:rPr lang="en-US" sz="5400" spc="-75" dirty="0" smtClean="0">
                  <a:solidFill>
                    <a:srgbClr val="5B0F25"/>
                  </a:solidFill>
                  <a:latin typeface="Bahnschrift SemiLight Condensed" panose="020B0502040204020203" pitchFamily="34" charset="0"/>
                  <a:cs typeface="NeueMachina-Medium"/>
                </a:rPr>
                <a:t>2024</a:t>
              </a:r>
              <a:endParaRPr sz="5400" dirty="0">
                <a:solidFill>
                  <a:srgbClr val="5B0F25"/>
                </a:solidFill>
                <a:latin typeface="Bahnschrift SemiLight Condensed" panose="020B0502040204020203" pitchFamily="34" charset="0"/>
                <a:cs typeface="NeueMachina-Medium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991" y="1926007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77121A"/>
                </a:solidFill>
              </a:rPr>
              <a:t>Представление</a:t>
            </a:r>
          </a:p>
          <a:p>
            <a:pPr algn="ctr"/>
            <a:endParaRPr lang="ru-RU" b="1" dirty="0" smtClean="0">
              <a:solidFill>
                <a:srgbClr val="77121A"/>
              </a:solidFill>
            </a:endParaRPr>
          </a:p>
          <a:p>
            <a:pPr algn="just"/>
            <a:r>
              <a:rPr lang="ru-RU" sz="1200" b="1" dirty="0" smtClean="0"/>
              <a:t> </a:t>
            </a:r>
            <a:r>
              <a:rPr lang="ru-RU" sz="1200" b="1" dirty="0">
                <a:solidFill>
                  <a:srgbClr val="77121A"/>
                </a:solidFill>
              </a:rPr>
              <a:t>Творческая группа педагогов - единомышленников  МАДОУ «Детский сад №2  «Рябинка» </a:t>
            </a:r>
            <a:r>
              <a:rPr lang="ru-RU" sz="1200" b="1" dirty="0" smtClean="0">
                <a:solidFill>
                  <a:srgbClr val="77121A"/>
                </a:solidFill>
              </a:rPr>
              <a:t>стала одним </a:t>
            </a:r>
            <a:r>
              <a:rPr lang="ru-RU" sz="1200" b="1" dirty="0">
                <a:solidFill>
                  <a:srgbClr val="77121A"/>
                </a:solidFill>
              </a:rPr>
              <a:t>из первых инициаторов внедрения социально-значимого проекта посредством деятельности детского дошкольного Движения «Орлята – дошколята России» в городе </a:t>
            </a:r>
            <a:r>
              <a:rPr lang="ru-RU" sz="1200" b="1" dirty="0" err="1">
                <a:solidFill>
                  <a:srgbClr val="77121A"/>
                </a:solidFill>
              </a:rPr>
              <a:t>Мегионе</a:t>
            </a:r>
            <a:r>
              <a:rPr lang="ru-RU" sz="1200" b="1" dirty="0">
                <a:solidFill>
                  <a:srgbClr val="77121A"/>
                </a:solidFill>
              </a:rPr>
              <a:t>,  реализацию которого начали в прошлом учебном году.  В проект  были вовлечены дети двух групп старшего дошкольного возраста, так как,  это - будущие первоклассники, которые </a:t>
            </a:r>
            <a:r>
              <a:rPr lang="ru-RU" sz="1200" b="1" i="1" dirty="0">
                <a:solidFill>
                  <a:srgbClr val="77121A"/>
                </a:solidFill>
              </a:rPr>
              <a:t>в перспективе</a:t>
            </a:r>
            <a:r>
              <a:rPr lang="ru-RU" sz="1200" b="1" dirty="0">
                <a:solidFill>
                  <a:srgbClr val="77121A"/>
                </a:solidFill>
              </a:rPr>
              <a:t> в школе вольются в программу «Орлята России» в рамках Всероссийского движения детей и молодёжи «Движение первых». 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Результат первого года обучения - </a:t>
            </a:r>
            <a:r>
              <a:rPr lang="ru-RU" sz="1200" b="1" i="1" dirty="0">
                <a:solidFill>
                  <a:srgbClr val="77121A"/>
                </a:solidFill>
              </a:rPr>
              <a:t>интерактивный  образовательный </a:t>
            </a:r>
            <a:r>
              <a:rPr lang="ru-RU" sz="1200" b="1" i="1" dirty="0" err="1">
                <a:solidFill>
                  <a:srgbClr val="77121A"/>
                </a:solidFill>
              </a:rPr>
              <a:t>квест</a:t>
            </a:r>
            <a:r>
              <a:rPr lang="ru-RU" sz="1200" b="1" i="1" dirty="0">
                <a:solidFill>
                  <a:srgbClr val="77121A"/>
                </a:solidFill>
              </a:rPr>
              <a:t> «Путешествие по 7 трекам Орлят России»</a:t>
            </a:r>
            <a:r>
              <a:rPr lang="ru-RU" sz="1200" b="1" dirty="0">
                <a:solidFill>
                  <a:srgbClr val="77121A"/>
                </a:solidFill>
              </a:rPr>
              <a:t>. 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       В это увлекательное путешествие орлят-дошколят поведут педагоги -  наставники,  неоднократные победители муниципального и регионального этапов конкурса «За нравственный подвиг учителя»: 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1.Артюхова Ольга Леонидовна – </a:t>
            </a:r>
            <a:r>
              <a:rPr lang="ru-RU" sz="1200" b="1" i="1" dirty="0">
                <a:solidFill>
                  <a:srgbClr val="77121A"/>
                </a:solidFill>
              </a:rPr>
              <a:t>активный</a:t>
            </a:r>
            <a:r>
              <a:rPr lang="ru-RU" sz="1200" b="1" dirty="0">
                <a:solidFill>
                  <a:srgbClr val="77121A"/>
                </a:solidFill>
              </a:rPr>
              <a:t> </a:t>
            </a:r>
            <a:r>
              <a:rPr lang="ru-RU" sz="1200" b="1" i="1" dirty="0">
                <a:solidFill>
                  <a:srgbClr val="77121A"/>
                </a:solidFill>
              </a:rPr>
              <a:t>защитник экологии</a:t>
            </a:r>
            <a:r>
              <a:rPr lang="ru-RU" sz="1200" b="1" dirty="0">
                <a:solidFill>
                  <a:srgbClr val="77121A"/>
                </a:solidFill>
              </a:rPr>
              <a:t>, ведущий детей в уникальный мир природы через увлекательные занятия, познавательные Лаборатории, экскурсии и природоохранные акции;  обозначая возникшие экологические ситуации и умение находить их решение, проявлять заботу и быть неравнодушными к проблемам общества, страны, окружающей среды.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2.Дурасова Алла Александровна – </a:t>
            </a:r>
            <a:r>
              <a:rPr lang="ru-RU" sz="1200" b="1" i="1" dirty="0">
                <a:solidFill>
                  <a:srgbClr val="77121A"/>
                </a:solidFill>
              </a:rPr>
              <a:t>опытный педагог</a:t>
            </a:r>
            <a:r>
              <a:rPr lang="ru-RU" sz="1200" b="1" dirty="0">
                <a:solidFill>
                  <a:srgbClr val="77121A"/>
                </a:solidFill>
              </a:rPr>
              <a:t>, открывающий для ребят окружающий мир посредством инновационной технологии «Музейная педагогика»,  повышая интерес к Российской истории и культуре, формируя  духовно-нравственные ценности и ответственность за будущее России.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3.Демидова Галина Владимировна – </a:t>
            </a:r>
            <a:r>
              <a:rPr lang="ru-RU" sz="1200" b="1" i="1" dirty="0">
                <a:solidFill>
                  <a:srgbClr val="77121A"/>
                </a:solidFill>
              </a:rPr>
              <a:t>мудрый наставник</a:t>
            </a:r>
            <a:r>
              <a:rPr lang="ru-RU" sz="1200" b="1" dirty="0">
                <a:solidFill>
                  <a:srgbClr val="77121A"/>
                </a:solidFill>
              </a:rPr>
              <a:t>, направляющий детей на путь познания и развития коммуникативных навыков через Литературные гостиные, Читательскую студию, выявляющий способность к критическому мышлению, зрелости,  умению воспитанников  делать самостоятельный выбор. </a:t>
            </a:r>
          </a:p>
          <a:p>
            <a:pPr algn="just"/>
            <a:r>
              <a:rPr lang="ru-RU" sz="1200" b="1" i="1" dirty="0">
                <a:solidFill>
                  <a:srgbClr val="77121A"/>
                </a:solidFill>
              </a:rPr>
              <a:t>           </a:t>
            </a:r>
            <a:r>
              <a:rPr lang="ru-RU" sz="1200" b="1" i="1" dirty="0" err="1">
                <a:solidFill>
                  <a:srgbClr val="77121A"/>
                </a:solidFill>
              </a:rPr>
              <a:t>Квест</a:t>
            </a:r>
            <a:r>
              <a:rPr lang="ru-RU" sz="1200" b="1" i="1" dirty="0">
                <a:solidFill>
                  <a:srgbClr val="77121A"/>
                </a:solidFill>
              </a:rPr>
              <a:t>-игру </a:t>
            </a:r>
            <a:r>
              <a:rPr lang="ru-RU" sz="1200" b="1" dirty="0">
                <a:solidFill>
                  <a:srgbClr val="77121A"/>
                </a:solidFill>
              </a:rPr>
              <a:t>считаем универсальной игровой технологией, которая за короткое время ненавязчиво вовлекает игроков в разнообразные виды детской деятельности, полной приключений и сюрпризов; это - одно из интересных средств, направленных на детскую инициативу, самовоспитание, саморазвитие ребёнка, как личности творческой, физически здоровой с активной познавательной  позицией. </a:t>
            </a: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.</a:t>
            </a:r>
            <a:endParaRPr lang="ru-RU" sz="1200" b="1" dirty="0">
              <a:solidFill>
                <a:srgbClr val="7712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2"/>
          <a:stretch/>
        </p:blipFill>
        <p:spPr>
          <a:xfrm>
            <a:off x="0" y="5953237"/>
            <a:ext cx="12202991" cy="9047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2824" y="880511"/>
            <a:ext cx="101808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7121A"/>
                </a:solidFill>
              </a:rPr>
              <a:t>Аннотация мероприятия (Текст)</a:t>
            </a:r>
          </a:p>
          <a:p>
            <a:pPr algn="ctr"/>
            <a:endParaRPr lang="ru-RU" b="1" dirty="0" smtClean="0">
              <a:solidFill>
                <a:srgbClr val="77121A"/>
              </a:solidFill>
            </a:endParaRPr>
          </a:p>
          <a:p>
            <a:r>
              <a:rPr lang="ru-RU" b="1" dirty="0" smtClean="0">
                <a:solidFill>
                  <a:srgbClr val="77121A"/>
                </a:solidFill>
              </a:rPr>
              <a:t>Цели</a:t>
            </a:r>
            <a:r>
              <a:rPr lang="ru-RU" b="1" dirty="0">
                <a:solidFill>
                  <a:srgbClr val="77121A"/>
                </a:solidFill>
              </a:rPr>
              <a:t>: Развитие социальных взаимосвязей и коммуникативных способностей детей в нестандартных игровых ситуациях через </a:t>
            </a:r>
            <a:r>
              <a:rPr lang="ru-RU" b="1" dirty="0" err="1">
                <a:solidFill>
                  <a:srgbClr val="77121A"/>
                </a:solidFill>
              </a:rPr>
              <a:t>квест</a:t>
            </a:r>
            <a:r>
              <a:rPr lang="ru-RU" b="1" dirty="0">
                <a:solidFill>
                  <a:srgbClr val="77121A"/>
                </a:solidFill>
              </a:rPr>
              <a:t>-игру</a:t>
            </a:r>
            <a:r>
              <a:rPr lang="ru-RU" b="1" dirty="0" smtClean="0">
                <a:solidFill>
                  <a:srgbClr val="77121A"/>
                </a:solidFill>
              </a:rPr>
              <a:t>.</a:t>
            </a:r>
          </a:p>
          <a:p>
            <a:endParaRPr lang="ru-RU" b="1" dirty="0">
              <a:solidFill>
                <a:srgbClr val="77121A"/>
              </a:solidFill>
            </a:endParaRPr>
          </a:p>
          <a:p>
            <a:r>
              <a:rPr lang="ru-RU" b="1" dirty="0">
                <a:solidFill>
                  <a:srgbClr val="77121A"/>
                </a:solidFill>
              </a:rPr>
              <a:t>Задачи:</a:t>
            </a:r>
          </a:p>
          <a:p>
            <a:r>
              <a:rPr lang="ru-RU" b="1" dirty="0">
                <a:solidFill>
                  <a:srgbClr val="77121A"/>
                </a:solidFill>
              </a:rPr>
              <a:t>1.Формировать нравственно-патриотические чувства у детей старшего дошкольного возраста через любовь к Родине, к родному краю,   интересу к истории своего города, его достопримечательностей.</a:t>
            </a:r>
          </a:p>
          <a:p>
            <a:r>
              <a:rPr lang="ru-RU" b="1" dirty="0">
                <a:solidFill>
                  <a:srgbClr val="77121A"/>
                </a:solidFill>
              </a:rPr>
              <a:t>2.Воспитывать бережное отношение к природе, природоохранное поведение,</a:t>
            </a:r>
          </a:p>
          <a:p>
            <a:r>
              <a:rPr lang="ru-RU" b="1" dirty="0">
                <a:solidFill>
                  <a:srgbClr val="77121A"/>
                </a:solidFill>
              </a:rPr>
              <a:t>формируя основы экологической культуры: принятие ценности природного мира.</a:t>
            </a:r>
          </a:p>
          <a:p>
            <a:r>
              <a:rPr lang="ru-RU" b="1" dirty="0">
                <a:solidFill>
                  <a:srgbClr val="77121A"/>
                </a:solidFill>
              </a:rPr>
              <a:t>3.Воспитывать дружеские взаимоотношения между детьми, формируя умение оценивать свои поступки и действия, свои возможности;  способствовать развитию наблюдательности, внимания, логического мышления; творческих способностей воспитанников.</a:t>
            </a:r>
          </a:p>
          <a:p>
            <a:r>
              <a:rPr lang="ru-RU" b="1" dirty="0">
                <a:solidFill>
                  <a:srgbClr val="77121A"/>
                </a:solidFill>
              </a:rPr>
              <a:t>4.Учить сравнивать, анализировать, устанавливать простейшие причинно-следственные связи, делать обобщения, выводы. Учить проявлять инициативность, активность, самостоятельность.</a:t>
            </a:r>
          </a:p>
          <a:p>
            <a:r>
              <a:rPr lang="ru-RU" b="1" dirty="0">
                <a:solidFill>
                  <a:srgbClr val="77121A"/>
                </a:solidFill>
              </a:rPr>
              <a:t>5. Развивать эстетический вкус  и творческую самостоятельность.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2366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2"/>
          <a:stretch/>
        </p:blipFill>
        <p:spPr>
          <a:xfrm>
            <a:off x="0" y="5953237"/>
            <a:ext cx="12202991" cy="9047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3712" y="-5332"/>
            <a:ext cx="1180174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>
              <a:solidFill>
                <a:srgbClr val="77121A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Предварительная </a:t>
            </a:r>
            <a:r>
              <a:rPr lang="ru-RU" sz="1200" b="1" dirty="0">
                <a:solidFill>
                  <a:srgbClr val="77121A"/>
                </a:solidFill>
              </a:rPr>
              <a:t>работа: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1.Беседы о родной стране – России; рассматривание энциклопедии «Моя Родина – Россия</a:t>
            </a:r>
            <a:r>
              <a:rPr lang="ru-RU" sz="1200" b="1" i="1" dirty="0">
                <a:solidFill>
                  <a:srgbClr val="77121A"/>
                </a:solidFill>
              </a:rPr>
              <a:t>» (её богатства)</a:t>
            </a:r>
            <a:r>
              <a:rPr lang="ru-RU" sz="1200" b="1" dirty="0">
                <a:solidFill>
                  <a:srgbClr val="77121A"/>
                </a:solidFill>
              </a:rPr>
              <a:t>;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2.Знакомство детей с понятиями: столица, малая Родина, достопримечательностями родного края. Рассматривание фотографий, открыток «Достопримечательности Мегиона»;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3.Чтение книг о лесе, рассматривание </a:t>
            </a:r>
            <a:r>
              <a:rPr lang="ru-RU" sz="1200" b="1" dirty="0" smtClean="0">
                <a:solidFill>
                  <a:srgbClr val="77121A"/>
                </a:solidFill>
              </a:rPr>
              <a:t>гербария, </a:t>
            </a:r>
            <a:r>
              <a:rPr lang="ru-RU" sz="1200" b="1" dirty="0">
                <a:solidFill>
                  <a:srgbClr val="77121A"/>
                </a:solidFill>
              </a:rPr>
              <a:t>картинок с изображением леса</a:t>
            </a:r>
            <a:r>
              <a:rPr lang="ru-RU" sz="1200" b="1" dirty="0" smtClean="0">
                <a:solidFill>
                  <a:srgbClr val="77121A"/>
                </a:solidFill>
              </a:rPr>
              <a:t>, </a:t>
            </a:r>
            <a:r>
              <a:rPr lang="ru-RU" sz="1200" b="1" dirty="0">
                <a:solidFill>
                  <a:srgbClr val="77121A"/>
                </a:solidFill>
              </a:rPr>
              <a:t>з</a:t>
            </a:r>
            <a:r>
              <a:rPr lang="ru-RU" sz="1200" b="1" dirty="0" smtClean="0">
                <a:solidFill>
                  <a:srgbClr val="77121A"/>
                </a:solidFill>
              </a:rPr>
              <a:t>аучивание </a:t>
            </a:r>
            <a:r>
              <a:rPr lang="ru-RU" sz="1200" b="1" dirty="0">
                <a:solidFill>
                  <a:srgbClr val="77121A"/>
                </a:solidFill>
              </a:rPr>
              <a:t>стихов  о природе, отгадывание загадок.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4.Обучение правилам разгадывания ребусов, разгадывание речевых логических заданий.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5.Беседы о волонтёрской деятельности.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 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Участники прошли 7 станций - треков интерактивного </a:t>
            </a:r>
            <a:r>
              <a:rPr lang="ru-RU" sz="1200" b="1" dirty="0" err="1">
                <a:solidFill>
                  <a:srgbClr val="77121A"/>
                </a:solidFill>
              </a:rPr>
              <a:t>квеста</a:t>
            </a:r>
            <a:r>
              <a:rPr lang="ru-RU" sz="1200" b="1" dirty="0">
                <a:solidFill>
                  <a:srgbClr val="77121A"/>
                </a:solidFill>
              </a:rPr>
              <a:t>, на каждой из которых им предложили выполнение заданий всей командой. </a:t>
            </a: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1.В треке </a:t>
            </a:r>
            <a:r>
              <a:rPr lang="ru-RU" sz="1200" b="1" dirty="0">
                <a:solidFill>
                  <a:srgbClr val="77121A"/>
                </a:solidFill>
              </a:rPr>
              <a:t>«Орлёнок – Лидер</a:t>
            </a:r>
            <a:r>
              <a:rPr lang="ru-RU" sz="1200" b="1" dirty="0" smtClean="0">
                <a:solidFill>
                  <a:srgbClr val="77121A"/>
                </a:solidFill>
              </a:rPr>
              <a:t>» с </a:t>
            </a:r>
            <a:r>
              <a:rPr lang="ru-RU" sz="1200" b="1" dirty="0">
                <a:solidFill>
                  <a:srgbClr val="77121A"/>
                </a:solidFill>
              </a:rPr>
              <a:t>помощью </a:t>
            </a:r>
            <a:r>
              <a:rPr lang="ru-RU" sz="1200" b="1" dirty="0" smtClean="0">
                <a:solidFill>
                  <a:srgbClr val="77121A"/>
                </a:solidFill>
              </a:rPr>
              <a:t>игры выбрали </a:t>
            </a:r>
            <a:r>
              <a:rPr lang="ru-RU" sz="1200" b="1" dirty="0">
                <a:solidFill>
                  <a:srgbClr val="77121A"/>
                </a:solidFill>
              </a:rPr>
              <a:t>командира – лидера, который провёл игроков, идущих с закрытыми глазами и держась за плечи своих товарищей,  по «тропинке Орлят». </a:t>
            </a: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2.В треке </a:t>
            </a:r>
            <a:r>
              <a:rPr lang="ru-RU" sz="1200" b="1" dirty="0">
                <a:solidFill>
                  <a:srgbClr val="77121A"/>
                </a:solidFill>
              </a:rPr>
              <a:t>«Орлёнок — Эколог» </a:t>
            </a:r>
            <a:r>
              <a:rPr lang="ru-RU" sz="1200" b="1" dirty="0" smtClean="0">
                <a:solidFill>
                  <a:srgbClr val="77121A"/>
                </a:solidFill>
              </a:rPr>
              <a:t>дети </a:t>
            </a:r>
            <a:r>
              <a:rPr lang="ru-RU" sz="1200" b="1" dirty="0">
                <a:solidFill>
                  <a:srgbClr val="77121A"/>
                </a:solidFill>
              </a:rPr>
              <a:t>самостоятельно рассказали о правилах поведения в природе</a:t>
            </a:r>
            <a:r>
              <a:rPr lang="ru-RU" sz="1200" b="1" dirty="0" smtClean="0">
                <a:solidFill>
                  <a:srgbClr val="77121A"/>
                </a:solidFill>
              </a:rPr>
              <a:t>; назвали дерево по внешним признакам </a:t>
            </a:r>
            <a:r>
              <a:rPr lang="ru-RU" sz="1200" b="1" dirty="0">
                <a:solidFill>
                  <a:srgbClr val="77121A"/>
                </a:solidFill>
              </a:rPr>
              <a:t>и </a:t>
            </a:r>
            <a:r>
              <a:rPr lang="ru-RU" sz="1200" b="1" dirty="0" smtClean="0">
                <a:solidFill>
                  <a:srgbClr val="77121A"/>
                </a:solidFill>
              </a:rPr>
              <a:t>определили, с какого дерева листок; </a:t>
            </a:r>
            <a:endParaRPr lang="ru-RU" sz="1200" b="1" dirty="0">
              <a:solidFill>
                <a:srgbClr val="77121A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3.В треке </a:t>
            </a:r>
            <a:r>
              <a:rPr lang="ru-RU" sz="1200" b="1" dirty="0">
                <a:solidFill>
                  <a:srgbClr val="77121A"/>
                </a:solidFill>
              </a:rPr>
              <a:t>«Орлёнок — Хранитель исторической памяти» </a:t>
            </a:r>
            <a:r>
              <a:rPr lang="ru-RU" sz="1200" b="1" dirty="0" smtClean="0">
                <a:solidFill>
                  <a:srgbClr val="77121A"/>
                </a:solidFill>
              </a:rPr>
              <a:t> </a:t>
            </a:r>
            <a:r>
              <a:rPr lang="ru-RU" sz="1200" b="1" dirty="0">
                <a:solidFill>
                  <a:srgbClr val="77121A"/>
                </a:solidFill>
              </a:rPr>
              <a:t>ребята закрепили </a:t>
            </a:r>
            <a:r>
              <a:rPr lang="ru-RU" sz="1200" b="1" dirty="0" smtClean="0">
                <a:solidFill>
                  <a:srgbClr val="77121A"/>
                </a:solidFill>
              </a:rPr>
              <a:t>понятие </a:t>
            </a:r>
            <a:r>
              <a:rPr lang="ru-RU" sz="1200" b="1" dirty="0">
                <a:solidFill>
                  <a:srgbClr val="77121A"/>
                </a:solidFill>
              </a:rPr>
              <a:t>Родины и малой Родины, вспомнили </a:t>
            </a:r>
            <a:r>
              <a:rPr lang="ru-RU" sz="1200" b="1" dirty="0" smtClean="0">
                <a:solidFill>
                  <a:srgbClr val="77121A"/>
                </a:solidFill>
              </a:rPr>
              <a:t>памятные места </a:t>
            </a:r>
            <a:r>
              <a:rPr lang="ru-RU" sz="1200" b="1" dirty="0">
                <a:solidFill>
                  <a:srgbClr val="77121A"/>
                </a:solidFill>
              </a:rPr>
              <a:t>родного города и собрали разрезные картинки </a:t>
            </a:r>
            <a:r>
              <a:rPr lang="ru-RU" sz="1200" b="1" dirty="0" smtClean="0">
                <a:solidFill>
                  <a:srgbClr val="77121A"/>
                </a:solidFill>
              </a:rPr>
              <a:t>с его достопримечательностями;</a:t>
            </a:r>
            <a:endParaRPr lang="ru-RU" sz="1200" b="1" dirty="0">
              <a:solidFill>
                <a:srgbClr val="77121A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4.В треке </a:t>
            </a:r>
            <a:r>
              <a:rPr lang="ru-RU" sz="1200" b="1" dirty="0">
                <a:solidFill>
                  <a:srgbClr val="77121A"/>
                </a:solidFill>
              </a:rPr>
              <a:t>«Орлёнок-Эрудит»  </a:t>
            </a:r>
            <a:r>
              <a:rPr lang="ru-RU" sz="1200" b="1" dirty="0" smtClean="0">
                <a:solidFill>
                  <a:srgbClr val="77121A"/>
                </a:solidFill>
              </a:rPr>
              <a:t>дети решали   </a:t>
            </a:r>
            <a:r>
              <a:rPr lang="ru-RU" sz="1200" b="1" dirty="0">
                <a:solidFill>
                  <a:srgbClr val="77121A"/>
                </a:solidFill>
              </a:rPr>
              <a:t>интеллектуальные задачи и разгадывали ребусы;</a:t>
            </a: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5.В треке </a:t>
            </a:r>
            <a:r>
              <a:rPr lang="ru-RU" sz="1200" b="1" dirty="0">
                <a:solidFill>
                  <a:srgbClr val="77121A"/>
                </a:solidFill>
              </a:rPr>
              <a:t>«Орлёнок-Мастер» </a:t>
            </a:r>
            <a:r>
              <a:rPr lang="ru-RU" sz="1200" b="1" dirty="0" smtClean="0">
                <a:solidFill>
                  <a:srgbClr val="77121A"/>
                </a:solidFill>
              </a:rPr>
              <a:t>ребята  </a:t>
            </a:r>
            <a:r>
              <a:rPr lang="ru-RU" sz="1200" b="1" dirty="0">
                <a:solidFill>
                  <a:srgbClr val="77121A"/>
                </a:solidFill>
              </a:rPr>
              <a:t>смастерили конструктивным способом </a:t>
            </a:r>
            <a:r>
              <a:rPr lang="ru-RU" sz="1200" b="1" dirty="0" smtClean="0">
                <a:solidFill>
                  <a:srgbClr val="77121A"/>
                </a:solidFill>
              </a:rPr>
              <a:t>весёлых </a:t>
            </a:r>
            <a:r>
              <a:rPr lang="ru-RU" sz="1200" b="1" dirty="0">
                <a:solidFill>
                  <a:srgbClr val="77121A"/>
                </a:solidFill>
              </a:rPr>
              <a:t>синичек;</a:t>
            </a: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6.В треке </a:t>
            </a:r>
            <a:r>
              <a:rPr lang="ru-RU" sz="1200" b="1" dirty="0">
                <a:solidFill>
                  <a:srgbClr val="77121A"/>
                </a:solidFill>
              </a:rPr>
              <a:t>«Орлёнок-Доброволец» </a:t>
            </a:r>
            <a:r>
              <a:rPr lang="ru-RU" sz="1200" b="1" dirty="0" smtClean="0">
                <a:solidFill>
                  <a:srgbClr val="77121A"/>
                </a:solidFill>
              </a:rPr>
              <a:t>каждый </a:t>
            </a:r>
            <a:r>
              <a:rPr lang="ru-RU" sz="1200" b="1" dirty="0">
                <a:solidFill>
                  <a:srgbClr val="77121A"/>
                </a:solidFill>
              </a:rPr>
              <a:t>член  команды </a:t>
            </a:r>
            <a:r>
              <a:rPr lang="ru-RU" sz="1200" b="1" dirty="0" smtClean="0">
                <a:solidFill>
                  <a:srgbClr val="77121A"/>
                </a:solidFill>
              </a:rPr>
              <a:t>в игре «Круг добра» вспомнил и рассказал </a:t>
            </a:r>
            <a:r>
              <a:rPr lang="ru-RU" sz="1200" b="1" dirty="0">
                <a:solidFill>
                  <a:srgbClr val="77121A"/>
                </a:solidFill>
              </a:rPr>
              <a:t>о своих добрых делах и поступках;  </a:t>
            </a: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7.В треке </a:t>
            </a:r>
            <a:r>
              <a:rPr lang="ru-RU" sz="1200" b="1" dirty="0">
                <a:solidFill>
                  <a:srgbClr val="77121A"/>
                </a:solidFill>
              </a:rPr>
              <a:t>«Орлёнок-Спортсмен» </a:t>
            </a:r>
            <a:r>
              <a:rPr lang="ru-RU" sz="1200" b="1" dirty="0" smtClean="0">
                <a:solidFill>
                  <a:srgbClr val="77121A"/>
                </a:solidFill>
              </a:rPr>
              <a:t>каждый </a:t>
            </a:r>
            <a:r>
              <a:rPr lang="ru-RU" sz="1200" b="1" dirty="0">
                <a:solidFill>
                  <a:srgbClr val="77121A"/>
                </a:solidFill>
              </a:rPr>
              <a:t>из  воспитанников, используя «кубик </a:t>
            </a:r>
            <a:r>
              <a:rPr lang="ru-RU" sz="1200" b="1" dirty="0" err="1">
                <a:solidFill>
                  <a:srgbClr val="77121A"/>
                </a:solidFill>
              </a:rPr>
              <a:t>Блума</a:t>
            </a:r>
            <a:r>
              <a:rPr lang="ru-RU" sz="1200" b="1" dirty="0">
                <a:solidFill>
                  <a:srgbClr val="77121A"/>
                </a:solidFill>
              </a:rPr>
              <a:t>», выполнял спортивные </a:t>
            </a:r>
            <a:r>
              <a:rPr lang="ru-RU" sz="1200" b="1" dirty="0" smtClean="0">
                <a:solidFill>
                  <a:srgbClr val="77121A"/>
                </a:solidFill>
              </a:rPr>
              <a:t>упражнения вместе с командой;</a:t>
            </a:r>
            <a:endParaRPr lang="ru-RU" sz="1200" b="1" dirty="0">
              <a:solidFill>
                <a:srgbClr val="77121A"/>
              </a:solidFill>
            </a:endParaRP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        Ребята с большим интересом прошли все станции по 7 трекам,  решая сложные задачи,  участвуя в играх, которые проводили  Навигаторы-наставники.</a:t>
            </a: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Наша </a:t>
            </a:r>
            <a:r>
              <a:rPr lang="ru-RU" sz="1200" b="1" dirty="0">
                <a:solidFill>
                  <a:srgbClr val="77121A"/>
                </a:solidFill>
              </a:rPr>
              <a:t>игра построена на партнёрском взаимодействии ребёнка и педагога, в которой: 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-проявляется экологическое сознание детей, желание сохранять природные богатства России;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 -формируется ценностное отношение и любовь к Родине, её истории,  желании помогать, проявлять милосердие,  уважительно относиться к институту семьи, памяти предков;  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-происходит совершенствование познавательных,  интеллектуальных и продуктивно-творческих интересов ребёнка, </a:t>
            </a:r>
            <a:r>
              <a:rPr lang="ru-RU" sz="1200" b="1" dirty="0" smtClean="0">
                <a:solidFill>
                  <a:srgbClr val="77121A"/>
                </a:solidFill>
              </a:rPr>
              <a:t>способствующих </a:t>
            </a:r>
            <a:r>
              <a:rPr lang="ru-RU" sz="1200" b="1" dirty="0">
                <a:solidFill>
                  <a:srgbClr val="77121A"/>
                </a:solidFill>
              </a:rPr>
              <a:t>самостоятельному </a:t>
            </a:r>
            <a:r>
              <a:rPr lang="ru-RU" sz="1200" b="1" dirty="0" err="1">
                <a:solidFill>
                  <a:srgbClr val="77121A"/>
                </a:solidFill>
              </a:rPr>
              <a:t>анализированию</a:t>
            </a:r>
            <a:r>
              <a:rPr lang="ru-RU" sz="1200" b="1" dirty="0">
                <a:solidFill>
                  <a:srgbClr val="77121A"/>
                </a:solidFill>
              </a:rPr>
              <a:t> увиденного, умению делать обобщения, выводы; </a:t>
            </a:r>
          </a:p>
          <a:p>
            <a:pPr algn="just"/>
            <a:r>
              <a:rPr lang="ru-RU" sz="1200" b="1" dirty="0" smtClean="0">
                <a:solidFill>
                  <a:srgbClr val="77121A"/>
                </a:solidFill>
              </a:rPr>
              <a:t>- Происходит сближение и объединение </a:t>
            </a:r>
            <a:r>
              <a:rPr lang="ru-RU" sz="1200" b="1" dirty="0">
                <a:solidFill>
                  <a:srgbClr val="77121A"/>
                </a:solidFill>
              </a:rPr>
              <a:t>в эмоциональной близости ребёнка со взрослым, в его поддержке и положительной оценке.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     Проходя по всем трекам, ребята получали зашифрованные фрагменты </a:t>
            </a:r>
            <a:r>
              <a:rPr lang="ru-RU" sz="1200" b="1" dirty="0" smtClean="0">
                <a:solidFill>
                  <a:srgbClr val="77121A"/>
                </a:solidFill>
              </a:rPr>
              <a:t>рисунка, </a:t>
            </a:r>
            <a:r>
              <a:rPr lang="ru-RU" sz="1200" b="1" dirty="0">
                <a:solidFill>
                  <a:srgbClr val="77121A"/>
                </a:solidFill>
              </a:rPr>
              <a:t>из </a:t>
            </a:r>
            <a:r>
              <a:rPr lang="ru-RU" sz="1200" b="1" dirty="0" smtClean="0">
                <a:solidFill>
                  <a:srgbClr val="77121A"/>
                </a:solidFill>
              </a:rPr>
              <a:t>которых  </a:t>
            </a:r>
            <a:r>
              <a:rPr lang="ru-RU" sz="1200" b="1" dirty="0">
                <a:solidFill>
                  <a:srgbClr val="77121A"/>
                </a:solidFill>
              </a:rPr>
              <a:t>в итоге игры, собрали символ Орлят,  являющийся ключом к открытию Книги заповедей – правил  Орлят. Получив заветные именные книжки правил Орлят, ребята пообещали </a:t>
            </a:r>
            <a:r>
              <a:rPr lang="ru-RU" sz="1200" b="1" dirty="0" smtClean="0">
                <a:solidFill>
                  <a:srgbClr val="77121A"/>
                </a:solidFill>
              </a:rPr>
              <a:t>соблюдать и выполнять </a:t>
            </a:r>
            <a:r>
              <a:rPr lang="ru-RU" sz="1200" b="1" dirty="0">
                <a:solidFill>
                  <a:srgbClr val="77121A"/>
                </a:solidFill>
              </a:rPr>
              <a:t>их.</a:t>
            </a:r>
          </a:p>
          <a:p>
            <a:pPr algn="just"/>
            <a:r>
              <a:rPr lang="ru-RU" sz="1200" b="1" dirty="0">
                <a:solidFill>
                  <a:srgbClr val="77121A"/>
                </a:solidFill>
              </a:rPr>
              <a:t>В завершении увлекательной игры дети  задорно исполнили флеш-моб «</a:t>
            </a:r>
            <a:r>
              <a:rPr lang="ru-RU" sz="1200" b="1" dirty="0" smtClean="0">
                <a:solidFill>
                  <a:srgbClr val="77121A"/>
                </a:solidFill>
              </a:rPr>
              <a:t>Орлята </a:t>
            </a:r>
            <a:r>
              <a:rPr lang="ru-RU" sz="1200" b="1" dirty="0">
                <a:solidFill>
                  <a:srgbClr val="77121A"/>
                </a:solidFill>
              </a:rPr>
              <a:t>России». </a:t>
            </a:r>
            <a:r>
              <a:rPr lang="ru-RU" sz="1200" b="1" dirty="0" smtClean="0">
                <a:solidFill>
                  <a:srgbClr val="77121A"/>
                </a:solidFill>
              </a:rPr>
              <a:t> </a:t>
            </a:r>
            <a:endParaRPr lang="ru-RU" sz="1200" b="1" dirty="0">
              <a:solidFill>
                <a:srgbClr val="7712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437</Words>
  <Application>Microsoft Office PowerPoint</Application>
  <PresentationFormat>Произвольный</PresentationFormat>
  <Paragraphs>69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Nout1</dc:creator>
  <cp:lastModifiedBy>1</cp:lastModifiedBy>
  <cp:revision>46</cp:revision>
  <dcterms:created xsi:type="dcterms:W3CDTF">2023-02-14T15:50:37Z</dcterms:created>
  <dcterms:modified xsi:type="dcterms:W3CDTF">2024-10-09T03:28:25Z</dcterms:modified>
</cp:coreProperties>
</file>