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29" r:id="rId1"/>
  </p:sldMasterIdLst>
  <p:notesMasterIdLst>
    <p:notesMasterId r:id="rId10"/>
  </p:notesMasterIdLst>
  <p:sldIdLst>
    <p:sldId id="427" r:id="rId2"/>
    <p:sldId id="433" r:id="rId3"/>
    <p:sldId id="431" r:id="rId4"/>
    <p:sldId id="432" r:id="rId5"/>
    <p:sldId id="435" r:id="rId6"/>
    <p:sldId id="430" r:id="rId7"/>
    <p:sldId id="434" r:id="rId8"/>
    <p:sldId id="429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DB8EB"/>
    <a:srgbClr val="0099CC"/>
    <a:srgbClr val="B2B2B2"/>
    <a:srgbClr val="C0C0C0"/>
    <a:srgbClr val="DDDDDD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476" autoAdjust="0"/>
    <p:restoredTop sz="80395" autoAdjust="0"/>
  </p:normalViewPr>
  <p:slideViewPr>
    <p:cSldViewPr>
      <p:cViewPr>
        <p:scale>
          <a:sx n="99" d="100"/>
          <a:sy n="99" d="100"/>
        </p:scale>
        <p:origin x="-1974" y="132"/>
      </p:cViewPr>
      <p:guideLst>
        <p:guide orient="horz" pos="2160"/>
        <p:guide orient="horz" pos="22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B992BC-28B0-496E-BA4F-DFA8B8D55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1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992BC-28B0-496E-BA4F-DFA8B8D5587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79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C6E4-E5EC-4221-9C87-A2B2D1813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9235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2FB0-F932-43E1-9E58-D0FECC4B02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73045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1AC4-63A1-4516-AF7D-ADFFE5E703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0241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6E12-ECF9-43CA-8117-BF80AF9A03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9548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FB29-3BC0-4A30-98BB-CD41A917E3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4715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6A04-4BB2-4D43-9049-DC315860A9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0581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5F3E-25BB-46B7-B069-B1FD9DBC9C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362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359E-DDFD-4F99-84D6-655A2013E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9347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FFF8-73D4-49BE-BD24-19D7FE3CE4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9984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55F19-6236-4D98-9CC3-D451B9AAC3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61780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D5AE-A3BD-484F-A607-6CD47F8F5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53129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9F61-E11E-4B44-9921-814BC88AD5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7742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1027" name="Picture 26" descr="0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7DB761A-3483-48CC-8AB1-6546B7A084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3" name="Picture 2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5902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google.com/url?q=http://experiment-opk.pravolimp.ru/lessons/18&amp;sa=D&amp;ust=1506098249224000&amp;usg=AFQjCNGZdcwK9qX9fyeX_HPb1eYmmOv4bw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q=http://experiment-opk.pravolimp.ru/lessons/13&amp;sa=D&amp;ust=1506098249217000&amp;usg=AFQjCNFeN6AMqxnRg3n-x303JKGRFD0AlQ" TargetMode="External"/><Relationship Id="rId5" Type="http://schemas.openxmlformats.org/officeDocument/2006/relationships/hyperlink" Target="https://www.google.com/url?q=http://experiment-opk.pravolimp.ru/lessons/12&amp;sa=D&amp;ust=1506098249216000&amp;usg=AFQjCNH1JAkDCI3s6CCTslzrCTQlzzg7Ww" TargetMode="Externa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51894"/>
          <a:stretch/>
        </p:blipFill>
        <p:spPr bwMode="auto">
          <a:xfrm>
            <a:off x="6084168" y="-324"/>
            <a:ext cx="3059832" cy="11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51894"/>
          <a:stretch/>
        </p:blipFill>
        <p:spPr bwMode="auto">
          <a:xfrm>
            <a:off x="3059832" y="-323"/>
            <a:ext cx="3024336" cy="11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51894"/>
          <a:stretch/>
        </p:blipFill>
        <p:spPr bwMode="auto">
          <a:xfrm>
            <a:off x="0" y="-323"/>
            <a:ext cx="3059832" cy="11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esktop\приказы 2019-20\воспитательная работа\Приказ и положение Социокультурка\Грамоты социокультурка\index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3" b="17212"/>
          <a:stretch/>
        </p:blipFill>
        <p:spPr bwMode="auto">
          <a:xfrm>
            <a:off x="8036126" y="1187867"/>
            <a:ext cx="1107873" cy="5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0165"/>
            <a:ext cx="782366" cy="560683"/>
          </a:xfrm>
          <a:prstGeom prst="rect">
            <a:avLst/>
          </a:prstGeom>
          <a:noFill/>
        </p:spPr>
      </p:pic>
      <p:pic>
        <p:nvPicPr>
          <p:cNvPr id="10" name="Рисунок 9" descr="C:\Users\1\Downloads\фото встреча с батюшкой  2019\IMG_20191021_1510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6"/>
          <a:stretch/>
        </p:blipFill>
        <p:spPr bwMode="auto">
          <a:xfrm>
            <a:off x="611560" y="2204864"/>
            <a:ext cx="3744416" cy="4104456"/>
          </a:xfrm>
          <a:prstGeom prst="roundRect">
            <a:avLst>
              <a:gd name="adj" fmla="val 16667"/>
            </a:avLst>
          </a:prstGeom>
          <a:ln w="38100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903082" y="1880928"/>
            <a:ext cx="3620716" cy="5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kern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детьми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27440" y="254893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/>
              <a:t>Духовно-нравственное воспитание в детском саду </a:t>
            </a:r>
            <a:r>
              <a:rPr lang="ru-RU" dirty="0"/>
              <a:t>является неотъемлемой частью всестороннего воспитания ребёнка, необходимой предпосылкой возрождения отечественной культуры; качественно новой ступенью духовно-нравственного воспитания в детском саду является интеграция его содержания в повседневную жизнь детей, во все виды детской деятельности и традиционные методики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4795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1\Desktop\приказы 2019-20\воспитательная работа\Приказ и положение Социокультурка\Грамоты социокультурка\index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3" b="17212"/>
          <a:stretch/>
        </p:blipFill>
        <p:spPr bwMode="auto">
          <a:xfrm>
            <a:off x="8036126" y="1187867"/>
            <a:ext cx="1107873" cy="5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0165"/>
            <a:ext cx="782366" cy="560683"/>
          </a:xfrm>
          <a:prstGeom prst="rect">
            <a:avLst/>
          </a:prstGeom>
          <a:noFill/>
        </p:spPr>
      </p:pic>
      <p:pic>
        <p:nvPicPr>
          <p:cNvPr id="10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6" b="2280"/>
          <a:stretch/>
        </p:blipFill>
        <p:spPr bwMode="auto">
          <a:xfrm>
            <a:off x="1" y="0"/>
            <a:ext cx="3059831" cy="11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6" b="2280"/>
          <a:stretch/>
        </p:blipFill>
        <p:spPr bwMode="auto">
          <a:xfrm>
            <a:off x="3024337" y="0"/>
            <a:ext cx="3059831" cy="11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6" b="2280"/>
          <a:stretch/>
        </p:blipFill>
        <p:spPr bwMode="auto">
          <a:xfrm>
            <a:off x="6084168" y="0"/>
            <a:ext cx="3059831" cy="11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лента новостей\батюшка фото\IMG_20180206_1621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4" t="22701"/>
          <a:stretch/>
        </p:blipFill>
        <p:spPr bwMode="auto">
          <a:xfrm>
            <a:off x="4444331" y="3356992"/>
            <a:ext cx="4298571" cy="2867199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лента новостей\батюшка фото\IMG_20180206_16055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 b="16666"/>
          <a:stretch/>
        </p:blipFill>
        <p:spPr bwMode="auto">
          <a:xfrm>
            <a:off x="1054805" y="1504311"/>
            <a:ext cx="3939063" cy="1722922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0267" y="1851467"/>
            <a:ext cx="3724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06.02.2018 </a:t>
            </a:r>
            <a:r>
              <a:rPr lang="ru-RU" dirty="0">
                <a:solidFill>
                  <a:srgbClr val="7030A0"/>
                </a:solidFill>
              </a:rPr>
              <a:t>года в детском саду состоялась встреча воспитанников со священнослужителем </a:t>
            </a:r>
            <a:r>
              <a:rPr lang="ru-RU" dirty="0" smtClean="0">
                <a:solidFill>
                  <a:srgbClr val="7030A0"/>
                </a:solidFill>
              </a:rPr>
              <a:t>                  иереем </a:t>
            </a:r>
            <a:r>
              <a:rPr lang="ru-RU" dirty="0">
                <a:solidFill>
                  <a:srgbClr val="7030A0"/>
                </a:solidFill>
              </a:rPr>
              <a:t>Илиёй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645024"/>
            <a:ext cx="4104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Цель данной встречи: </a:t>
            </a:r>
            <a:r>
              <a:rPr lang="ru-RU" sz="1200" dirty="0"/>
              <a:t>заложить основы духовно-нравственной личности с активной жизненной позицией, способствовать  </a:t>
            </a:r>
            <a:r>
              <a:rPr lang="ru-RU" sz="1200" dirty="0" smtClean="0"/>
              <a:t>  </a:t>
            </a:r>
            <a:r>
              <a:rPr lang="ru-RU" sz="1200" dirty="0"/>
              <a:t>гармоничному взаимодействию с другими людьми. Воспитать в детях милосердие, сострадание, умение прощать обиды, желание помогать нуждающимся, быть терпимыми, мирными во взаимоотношениях со всеми.</a:t>
            </a:r>
            <a:br>
              <a:rPr lang="ru-RU" sz="1200" dirty="0"/>
            </a:br>
            <a:r>
              <a:rPr lang="ru-RU" sz="1200" dirty="0"/>
              <a:t>Учить быть примером для других не на словах, а на деле, избегать зла, зависти – довольствоваться тем, что имеешь, уметь просить прощения, поступать честно, никогда не делать другим того, чего не желаешь себе.</a:t>
            </a:r>
          </a:p>
        </p:txBody>
      </p:sp>
    </p:spTree>
    <p:extLst>
      <p:ext uri="{BB962C8B-B14F-4D97-AF65-F5344CB8AC3E}">
        <p14:creationId xmlns:p14="http://schemas.microsoft.com/office/powerpoint/2010/main" val="40440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1\Desktop\приказы 2019-20\воспитательная работа\Приказ и положение Социокультурка\Грамоты социокультурка\index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3" b="17212"/>
          <a:stretch/>
        </p:blipFill>
        <p:spPr bwMode="auto">
          <a:xfrm>
            <a:off x="8036126" y="1187867"/>
            <a:ext cx="1107873" cy="5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0165"/>
            <a:ext cx="782366" cy="560683"/>
          </a:xfrm>
          <a:prstGeom prst="rect">
            <a:avLst/>
          </a:prstGeom>
          <a:noFill/>
        </p:spPr>
      </p:pic>
      <p:pic>
        <p:nvPicPr>
          <p:cNvPr id="10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6" b="2280"/>
          <a:stretch/>
        </p:blipFill>
        <p:spPr bwMode="auto">
          <a:xfrm>
            <a:off x="1" y="0"/>
            <a:ext cx="3059831" cy="11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6" b="2280"/>
          <a:stretch/>
        </p:blipFill>
        <p:spPr bwMode="auto">
          <a:xfrm>
            <a:off x="3024337" y="0"/>
            <a:ext cx="3059831" cy="11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6" b="2280"/>
          <a:stretch/>
        </p:blipFill>
        <p:spPr bwMode="auto">
          <a:xfrm>
            <a:off x="6084168" y="0"/>
            <a:ext cx="3059831" cy="11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C:\Users\1\Desktop\+Социокульт истоки\фото с Рождества 2019\IMG_20190110_154907_resized_20190110_0415304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63" y="1880928"/>
            <a:ext cx="3498183" cy="2895971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691680" y="1808721"/>
            <a:ext cx="3620716" cy="50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kern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«Рождественские посиделки»</a:t>
            </a:r>
          </a:p>
        </p:txBody>
      </p:sp>
      <p:pic>
        <p:nvPicPr>
          <p:cNvPr id="16" name="Рисунок 15" descr="C:\Users\admin\Downloads\IMG_20190110_154610_resized_20190110_06342936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706389"/>
            <a:ext cx="2294890" cy="3060700"/>
          </a:xfrm>
          <a:prstGeom prst="roundRect">
            <a:avLst>
              <a:gd name="adj" fmla="val 16667"/>
            </a:avLst>
          </a:prstGeom>
          <a:ln w="28575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C:\Users\1\Desktop\+Социокульт истоки\фото с Рождества 2019\IMG_20190110_160045_resized_20190110_04153187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36" y="4077072"/>
            <a:ext cx="3168352" cy="2304256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01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51894"/>
          <a:stretch/>
        </p:blipFill>
        <p:spPr bwMode="auto">
          <a:xfrm>
            <a:off x="6084168" y="-324"/>
            <a:ext cx="3059832" cy="11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51894"/>
          <a:stretch/>
        </p:blipFill>
        <p:spPr bwMode="auto">
          <a:xfrm>
            <a:off x="3059832" y="-323"/>
            <a:ext cx="3024336" cy="11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51894"/>
          <a:stretch/>
        </p:blipFill>
        <p:spPr bwMode="auto">
          <a:xfrm>
            <a:off x="0" y="-323"/>
            <a:ext cx="3059832" cy="11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esktop\приказы 2019-20\воспитательная работа\Приказ и положение Социокультурка\Грамоты социокультурка\index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3" b="17212"/>
          <a:stretch/>
        </p:blipFill>
        <p:spPr bwMode="auto">
          <a:xfrm>
            <a:off x="8036126" y="1187867"/>
            <a:ext cx="1107873" cy="5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0165"/>
            <a:ext cx="782366" cy="560683"/>
          </a:xfrm>
          <a:prstGeom prst="rect">
            <a:avLst/>
          </a:prstGeom>
          <a:noFill/>
        </p:spPr>
      </p:pic>
      <p:pic>
        <p:nvPicPr>
          <p:cNvPr id="10" name="Рисунок 9" descr="C:\Users\SmartTouch\Desktop\Новая папка\20190115_10153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57728" y="3030904"/>
            <a:ext cx="3667058" cy="2735059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64088" y="1844824"/>
            <a:ext cx="3620716" cy="100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000" kern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</a:t>
            </a:r>
          </a:p>
          <a:p>
            <a:pPr marL="0" indent="0" algn="ctr">
              <a:buFontTx/>
              <a:buNone/>
            </a:pPr>
            <a:r>
              <a:rPr lang="ru-RU" sz="2000" kern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Храм Преподобномученицы Великой Княгини Елизаветы</a:t>
            </a:r>
          </a:p>
        </p:txBody>
      </p:sp>
      <p:pic>
        <p:nvPicPr>
          <p:cNvPr id="12" name="Picture 4" descr="C:\Users\1\Desktop\6Ta3KKDeQrk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t="7658" r="10464" b="2817"/>
          <a:stretch/>
        </p:blipFill>
        <p:spPr bwMode="auto">
          <a:xfrm>
            <a:off x="107504" y="3068960"/>
            <a:ext cx="1729706" cy="19438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SmartTouch\Desktop\Новая папка\20190115_09411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86" y="3068960"/>
            <a:ext cx="3846830" cy="2884805"/>
          </a:xfrm>
          <a:prstGeom prst="roundRect">
            <a:avLst>
              <a:gd name="adj" fmla="val 16667"/>
            </a:avLst>
          </a:prstGeom>
          <a:ln w="3810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601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1\Desktop\приказы 2019-20\воспитательная работа\Приказ и положение Социокультурка\Грамоты социокультурка\index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3" b="17212"/>
          <a:stretch/>
        </p:blipFill>
        <p:spPr bwMode="auto">
          <a:xfrm>
            <a:off x="8036126" y="1187867"/>
            <a:ext cx="1107873" cy="5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0165"/>
            <a:ext cx="782366" cy="560683"/>
          </a:xfrm>
          <a:prstGeom prst="rect">
            <a:avLst/>
          </a:prstGeom>
          <a:noFill/>
        </p:spPr>
      </p:pic>
      <p:pic>
        <p:nvPicPr>
          <p:cNvPr id="10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6" b="2280"/>
          <a:stretch/>
        </p:blipFill>
        <p:spPr bwMode="auto">
          <a:xfrm>
            <a:off x="1" y="0"/>
            <a:ext cx="3059831" cy="11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6" b="2280"/>
          <a:stretch/>
        </p:blipFill>
        <p:spPr bwMode="auto">
          <a:xfrm>
            <a:off x="3024337" y="0"/>
            <a:ext cx="3059831" cy="11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6" b="2280"/>
          <a:stretch/>
        </p:blipFill>
        <p:spPr bwMode="auto">
          <a:xfrm>
            <a:off x="6084168" y="0"/>
            <a:ext cx="3059831" cy="11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691680" y="1808721"/>
            <a:ext cx="5256584" cy="50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kern="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«Встречи с родителями»</a:t>
            </a:r>
          </a:p>
        </p:txBody>
      </p:sp>
      <p:pic>
        <p:nvPicPr>
          <p:cNvPr id="13" name="Рисунок 12" descr="F:\Алле Александоровне\фото\P80926-170954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420888"/>
            <a:ext cx="5472608" cy="4032448"/>
          </a:xfrm>
          <a:prstGeom prst="roundRect">
            <a:avLst>
              <a:gd name="adj" fmla="val 16667"/>
            </a:avLst>
          </a:prstGeom>
          <a:ln w="3810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36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51894"/>
          <a:stretch/>
        </p:blipFill>
        <p:spPr bwMode="auto">
          <a:xfrm>
            <a:off x="6084168" y="-324"/>
            <a:ext cx="3059832" cy="11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51894"/>
          <a:stretch/>
        </p:blipFill>
        <p:spPr bwMode="auto">
          <a:xfrm>
            <a:off x="3059832" y="-323"/>
            <a:ext cx="3024336" cy="11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51894"/>
          <a:stretch/>
        </p:blipFill>
        <p:spPr bwMode="auto">
          <a:xfrm>
            <a:off x="0" y="-323"/>
            <a:ext cx="3059832" cy="11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esktop\приказы 2019-20\воспитательная работа\Приказ и положение Социокультурка\Грамоты социокультурка\index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3" b="17212"/>
          <a:stretch/>
        </p:blipFill>
        <p:spPr bwMode="auto">
          <a:xfrm>
            <a:off x="8036126" y="1187867"/>
            <a:ext cx="1107873" cy="5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0165"/>
            <a:ext cx="782366" cy="56068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91680" y="2564904"/>
            <a:ext cx="61744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Содержание духовно-нравственного воспитания детей </a:t>
            </a:r>
            <a:r>
              <a:rPr lang="ru-RU" dirty="0" smtClean="0"/>
              <a:t> </a:t>
            </a:r>
            <a:r>
              <a:rPr lang="ru-RU" dirty="0"/>
              <a:t>ориентируется на сферу православной культуры. Поэтому нужно постоянно помнить о той личной  ответственности, которая ложится на родителей, инициирующих процессы духовно-нравственного воспитания детей. Родители, имея дело с детскими душами, должны постоянно совершенствовать собственный духовный мир, чтобы всегда и во всем быть идеалом “человечности” для своих детей, созидателями важнейших ценностей жизни: Истины, Добра, Красоты!</a:t>
            </a:r>
          </a:p>
          <a:p>
            <a:pPr algn="just"/>
            <a:r>
              <a:rPr lang="ru-RU" dirty="0"/>
              <a:t> </a:t>
            </a:r>
          </a:p>
        </p:txBody>
      </p:sp>
      <p:pic>
        <p:nvPicPr>
          <p:cNvPr id="3" name="Picture 2" descr="C:\Users\1\Desktop\+Социокульт истоки\картинки социокультурка\977663eb19d904034d9c97481a9b0dc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76058"/>
            <a:ext cx="1371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1\Desktop\приказы 2019-20\воспитательная работа\Приказ и положение Социокультурка\Грамоты социокультурка\index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3" b="17212"/>
          <a:stretch/>
        </p:blipFill>
        <p:spPr bwMode="auto">
          <a:xfrm>
            <a:off x="8316416" y="1337212"/>
            <a:ext cx="827583" cy="44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7690"/>
            <a:ext cx="576064" cy="359142"/>
          </a:xfrm>
          <a:prstGeom prst="rect">
            <a:avLst/>
          </a:prstGeom>
          <a:noFill/>
        </p:spPr>
      </p:pic>
      <p:pic>
        <p:nvPicPr>
          <p:cNvPr id="10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6" b="2280"/>
          <a:stretch/>
        </p:blipFill>
        <p:spPr bwMode="auto">
          <a:xfrm>
            <a:off x="1" y="0"/>
            <a:ext cx="3059831" cy="11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6" b="2280"/>
          <a:stretch/>
        </p:blipFill>
        <p:spPr bwMode="auto">
          <a:xfrm>
            <a:off x="3024337" y="0"/>
            <a:ext cx="3059831" cy="11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6" b="2280"/>
          <a:stretch/>
        </p:blipFill>
        <p:spPr bwMode="auto">
          <a:xfrm>
            <a:off x="6084168" y="0"/>
            <a:ext cx="3059831" cy="11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258300"/>
              </p:ext>
            </p:extLst>
          </p:nvPr>
        </p:nvGraphicFramePr>
        <p:xfrm>
          <a:off x="809836" y="1215694"/>
          <a:ext cx="7488832" cy="5715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"/>
                <a:gridCol w="4320480"/>
                <a:gridCol w="2952328"/>
              </a:tblGrid>
              <a:tr h="11402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Встречи священников с педагогическим коллективом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№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</a:rPr>
                        <a:t>Тема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Дата, время, место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227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</a:rPr>
                        <a:t> «</a:t>
                      </a:r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hlinkClick r:id="rId5"/>
                        </a:rPr>
                        <a:t>Милосердие и сострадание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</a:rPr>
                        <a:t>. </a:t>
                      </a:r>
                      <a:r>
                        <a:rPr lang="ru-RU" sz="1000" u="none" strike="noStrike" dirty="0" smtClean="0">
                          <a:solidFill>
                            <a:srgbClr val="000000"/>
                          </a:solidFill>
                          <a:effectLst/>
                          <a:hlinkClick r:id="rId6"/>
                        </a:rPr>
                        <a:t>Золотое </a:t>
                      </a:r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hlinkClick r:id="rId6"/>
                        </a:rPr>
                        <a:t>правило этики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</a:rPr>
                        <a:t>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b="1" kern="100" dirty="0">
                          <a:effectLst/>
                        </a:rPr>
                        <a:t>26.09. 2018 в 12.30</a:t>
                      </a:r>
                      <a:r>
                        <a:rPr lang="ru-RU" sz="1000" kern="100" dirty="0">
                          <a:effectLst/>
                        </a:rPr>
                        <a:t>. </a:t>
                      </a:r>
                      <a:r>
                        <a:rPr lang="ru-RU" sz="1000" kern="100" dirty="0" smtClean="0">
                          <a:effectLst/>
                        </a:rPr>
                        <a:t>1 </a:t>
                      </a:r>
                      <a:r>
                        <a:rPr lang="ru-RU" sz="1000" kern="100" dirty="0">
                          <a:effectLst/>
                        </a:rPr>
                        <a:t>корпус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382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«Вопросы толерантности: Как воспитать у детей умение учитывать мнение других детей, научить любить окружающих»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22.11. 2018 в 17.15 </a:t>
                      </a:r>
                      <a:r>
                        <a:rPr lang="ru-RU" sz="1000" dirty="0" smtClean="0">
                          <a:effectLst/>
                        </a:rPr>
                        <a:t>2 </a:t>
                      </a:r>
                      <a:r>
                        <a:rPr lang="ru-RU" sz="1000" dirty="0">
                          <a:effectLst/>
                        </a:rPr>
                        <a:t>корпус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 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227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</a:t>
                      </a:r>
                      <a:r>
                        <a:rPr lang="ru-RU" sz="1000" kern="100" dirty="0">
                          <a:effectLst/>
                        </a:rPr>
                        <a:t>Светлый образ Сергия Радонежского»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06.02. 2019 и 07.02. 2019 в 12.30 </a:t>
                      </a:r>
                      <a:r>
                        <a:rPr lang="ru-RU" sz="1000" kern="100" dirty="0" smtClean="0">
                          <a:effectLst/>
                        </a:rPr>
                        <a:t> </a:t>
                      </a:r>
                      <a:r>
                        <a:rPr lang="ru-RU" sz="1000" kern="100" dirty="0">
                          <a:effectLst/>
                        </a:rPr>
                        <a:t>1 и 2  корпус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186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4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Раскрытие понятия </a:t>
                      </a:r>
                      <a:r>
                        <a:rPr lang="ru-RU" sz="1000" dirty="0" smtClean="0">
                          <a:effectLst/>
                        </a:rPr>
                        <a:t>зла 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22.11. 2019 в 13.00 </a:t>
                      </a:r>
                      <a:r>
                        <a:rPr lang="ru-RU" sz="1000" dirty="0" smtClean="0">
                          <a:effectLst/>
                        </a:rPr>
                        <a:t>1 </a:t>
                      </a:r>
                      <a:r>
                        <a:rPr lang="ru-RU" sz="1000" dirty="0">
                          <a:effectLst/>
                        </a:rPr>
                        <a:t>корпус  </a:t>
                      </a:r>
                    </a:p>
                  </a:txBody>
                  <a:tcPr marL="37848" marR="37848" marT="0" marB="0"/>
                </a:tc>
              </a:tr>
              <a:tr h="13727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00" dirty="0">
                          <a:solidFill>
                            <a:srgbClr val="000000"/>
                          </a:solidFill>
                          <a:effectLst/>
                        </a:rPr>
                        <a:t>                                   </a:t>
                      </a:r>
                      <a:r>
                        <a:rPr lang="ru-RU" sz="1000" kern="100" dirty="0" smtClean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                                           Итого:                                                         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5 встреч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1200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Встречи священников с детьми 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</a:rPr>
                        <a:t>«</a:t>
                      </a:r>
                      <a:r>
                        <a:rPr lang="ru-RU" sz="1000" u="none" strike="noStrike" dirty="0">
                          <a:solidFill>
                            <a:srgbClr val="000000"/>
                          </a:solidFill>
                          <a:effectLst/>
                          <a:hlinkClick r:id="rId7"/>
                        </a:rPr>
                        <a:t>Как христианство пришло на Русь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</a:rPr>
                        <a:t>?»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25.09. 2018 и 26.09.2018 в 15.15</a:t>
                      </a:r>
                      <a:r>
                        <a:rPr lang="ru-RU" sz="1000" kern="100" dirty="0" smtClean="0">
                          <a:effectLst/>
                        </a:rPr>
                        <a:t>. </a:t>
                      </a:r>
                      <a:r>
                        <a:rPr lang="ru-RU" sz="1000" kern="100" dirty="0">
                          <a:effectLst/>
                        </a:rPr>
                        <a:t>1 и 2  корпус                   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227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Зачем творить добро?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21.11.2018 и 22.11.2018 в 15.15. </a:t>
                      </a:r>
                      <a:r>
                        <a:rPr lang="ru-RU" sz="1000" b="1" kern="100" dirty="0" smtClean="0">
                          <a:effectLst/>
                        </a:rPr>
                        <a:t> </a:t>
                      </a:r>
                      <a:r>
                        <a:rPr lang="ru-RU" sz="1000" kern="100" dirty="0">
                          <a:effectLst/>
                        </a:rPr>
                        <a:t>1 и 2  корпус                   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12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Рождественские посиделки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10.01. 2019 в 15.30. </a:t>
                      </a:r>
                      <a:r>
                        <a:rPr lang="ru-RU" sz="1000" kern="100" dirty="0" smtClean="0">
                          <a:effectLst/>
                        </a:rPr>
                        <a:t> </a:t>
                      </a:r>
                      <a:r>
                        <a:rPr lang="ru-RU" sz="1000" kern="100" dirty="0">
                          <a:effectLst/>
                        </a:rPr>
                        <a:t>1 корпус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357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Беседа с детьми о важных качествах человека.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Беседа с детьми о старании и терпении на основе РНС «Морозко», «Иван – крестьянский сын и Чудо – Юдо»  и пословиц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20.03.2019 в 15.15. </a:t>
                      </a:r>
                      <a:r>
                        <a:rPr lang="ru-RU" sz="1000" kern="100" dirty="0" smtClean="0">
                          <a:effectLst/>
                        </a:rPr>
                        <a:t> </a:t>
                      </a:r>
                      <a:r>
                        <a:rPr lang="ru-RU" sz="1000" kern="100" dirty="0">
                          <a:effectLst/>
                        </a:rPr>
                        <a:t>МБДОУ </a:t>
                      </a:r>
                      <a:r>
                        <a:rPr lang="ru-RU" sz="1000" kern="100" dirty="0" smtClean="0">
                          <a:effectLst/>
                        </a:rPr>
                        <a:t> </a:t>
                      </a:r>
                      <a:r>
                        <a:rPr lang="ru-RU" sz="1000" kern="100" dirty="0">
                          <a:effectLst/>
                        </a:rPr>
                        <a:t>1 корпус    </a:t>
                      </a: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 </a:t>
                      </a:r>
                      <a:r>
                        <a:rPr lang="ru-RU" sz="1000" b="1" kern="100" dirty="0">
                          <a:effectLst/>
                        </a:rPr>
                        <a:t>21.03. 2019 в 15.15 </a:t>
                      </a:r>
                      <a:r>
                        <a:rPr lang="ru-RU" sz="1000" b="1" kern="100" baseline="0" dirty="0" smtClean="0">
                          <a:effectLst/>
                        </a:rPr>
                        <a:t> </a:t>
                      </a:r>
                      <a:r>
                        <a:rPr lang="ru-RU" sz="1000" kern="100" dirty="0" smtClean="0">
                          <a:effectLst/>
                        </a:rPr>
                        <a:t>2 </a:t>
                      </a:r>
                      <a:r>
                        <a:rPr lang="ru-RU" sz="1000" kern="100" dirty="0">
                          <a:effectLst/>
                        </a:rPr>
                        <a:t>корпус                                               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292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«Важные качества человека. Старание и терпение на основе русских народных сказок и пословиц»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13.06.2019 и 17.06.2019 в 15.15 </a:t>
                      </a:r>
                      <a:r>
                        <a:rPr lang="ru-RU" sz="1000" kern="100" dirty="0" smtClean="0">
                          <a:effectLst/>
                        </a:rPr>
                        <a:t> </a:t>
                      </a:r>
                      <a:r>
                        <a:rPr lang="ru-RU" sz="1000" kern="100" dirty="0">
                          <a:effectLst/>
                        </a:rPr>
                        <a:t>(2 группы)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12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«Доброе слово»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21.10.2019</a:t>
                      </a:r>
                      <a:r>
                        <a:rPr lang="ru-RU" sz="1000" b="1" kern="100" dirty="0">
                          <a:effectLst/>
                        </a:rPr>
                        <a:t> в 15.15 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1 корпус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12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«Зачем творить добро»?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15.10.2019</a:t>
                      </a:r>
                      <a:r>
                        <a:rPr lang="ru-RU" sz="1000" b="1" kern="100" dirty="0">
                          <a:effectLst/>
                        </a:rPr>
                        <a:t> в 15.15 </a:t>
                      </a:r>
                      <a:r>
                        <a:rPr lang="ru-RU" sz="1000" b="0" kern="100" baseline="0" dirty="0" smtClean="0">
                          <a:effectLst/>
                        </a:rPr>
                        <a:t> </a:t>
                      </a:r>
                      <a:r>
                        <a:rPr lang="ru-RU" sz="1000" dirty="0" smtClean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2 корпус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12158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                                                                                Итого: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12 встреч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1200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Встречи священников с родителями 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«Основы православной культуры»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26.09.2018 17.15. </a:t>
                      </a:r>
                      <a:r>
                        <a:rPr lang="ru-RU" sz="1000" kern="100" dirty="0">
                          <a:effectLst/>
                        </a:rPr>
                        <a:t>Муз. зал – 2 корпус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2658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«Проблемы нравственного и духовного воспитания в современных условиях жизни»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26.03.2019 в 17.15</a:t>
                      </a:r>
                      <a:r>
                        <a:rPr lang="ru-RU" sz="1000" kern="100" dirty="0" smtClean="0">
                          <a:effectLst/>
                        </a:rPr>
                        <a:t>.» </a:t>
                      </a:r>
                      <a:r>
                        <a:rPr lang="ru-RU" sz="1000" kern="100" dirty="0">
                          <a:effectLst/>
                        </a:rPr>
                        <a:t>1 корпус                           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12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 «Основы православной культуры»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09.10.2019 </a:t>
                      </a:r>
                      <a:r>
                        <a:rPr lang="ru-RU" sz="1000" b="1" dirty="0">
                          <a:effectLst/>
                        </a:rPr>
                        <a:t>в 17.00 </a:t>
                      </a:r>
                      <a:r>
                        <a:rPr lang="ru-RU" sz="1000" dirty="0" smtClean="0">
                          <a:effectLst/>
                        </a:rPr>
                        <a:t>1 </a:t>
                      </a:r>
                      <a:r>
                        <a:rPr lang="ru-RU" sz="1000" dirty="0">
                          <a:effectLst/>
                        </a:rPr>
                        <a:t>корпус 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1200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 smtClean="0">
                          <a:solidFill>
                            <a:srgbClr val="000000"/>
                          </a:solidFill>
                          <a:effectLst/>
                        </a:rPr>
                        <a:t>                                                                                                                    Итого:                                                                                                                            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3 встречи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1200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ffectLst/>
                        </a:rPr>
                        <a:t>Экскурсии в Храм 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Экскурсии в Храм для детей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16.10.2018  и 17.10.2018 в 10.40. </a:t>
                      </a:r>
                      <a:r>
                        <a:rPr lang="ru-RU" sz="1000" kern="100" dirty="0">
                          <a:effectLst/>
                        </a:rPr>
                        <a:t>(2 группы)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120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Экскурсии в Храм для детей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15.01.2019  в 10.30 </a:t>
                      </a:r>
                      <a:r>
                        <a:rPr lang="ru-RU" sz="1000" kern="100" dirty="0">
                          <a:effectLst/>
                        </a:rPr>
                        <a:t>(2 группы)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12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Экскурсия в Храм для детей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17.10. 2019 в 10.20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kern="100" dirty="0">
                          <a:effectLst/>
                        </a:rPr>
                        <a:t>(2 группы)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120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Экскурсия в Храм для детей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19.11. 2019 в 10.20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kern="100" dirty="0">
                          <a:effectLst/>
                        </a:rPr>
                        <a:t>(2 группы)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  <a:tr h="1200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                                 </a:t>
                      </a:r>
                      <a:r>
                        <a:rPr lang="ru-RU" sz="1000" kern="100" dirty="0" smtClean="0">
                          <a:effectLst/>
                        </a:rPr>
                        <a:t>                                                                                  </a:t>
                      </a:r>
                      <a:r>
                        <a:rPr lang="ru-RU" sz="1000" b="1" kern="100" dirty="0" smtClean="0">
                          <a:solidFill>
                            <a:srgbClr val="000000"/>
                          </a:solidFill>
                          <a:effectLst/>
                        </a:rPr>
                        <a:t>Итого</a:t>
                      </a:r>
                      <a:r>
                        <a:rPr lang="ru-RU" sz="1000" b="1" kern="100" dirty="0">
                          <a:solidFill>
                            <a:srgbClr val="000000"/>
                          </a:solidFill>
                          <a:effectLst/>
                        </a:rPr>
                        <a:t>: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5 экскурсий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848" marR="378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0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276475"/>
            <a:ext cx="8229600" cy="33845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3300"/>
                </a:solidFill>
              </a:rPr>
              <a:t>                  Спасибо </a:t>
            </a:r>
            <a:r>
              <a:rPr lang="ru-RU" dirty="0">
                <a:solidFill>
                  <a:srgbClr val="003300"/>
                </a:solidFill>
              </a:rPr>
              <a:t>за внимание!</a:t>
            </a:r>
            <a:endParaRPr lang="ru-RU" dirty="0" smtClean="0">
              <a:solidFill>
                <a:srgbClr val="003300"/>
              </a:solidFill>
            </a:endParaRPr>
          </a:p>
        </p:txBody>
      </p:sp>
      <p:pic>
        <p:nvPicPr>
          <p:cNvPr id="2050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51894"/>
          <a:stretch/>
        </p:blipFill>
        <p:spPr bwMode="auto">
          <a:xfrm>
            <a:off x="6084168" y="-324"/>
            <a:ext cx="3059832" cy="11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51894"/>
          <a:stretch/>
        </p:blipFill>
        <p:spPr bwMode="auto">
          <a:xfrm>
            <a:off x="3059832" y="-323"/>
            <a:ext cx="3024336" cy="11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esktop\приказы 2019-20\воспитательная работа\Приказ и положение Социокультурка\Грамоты социокультурка\131383433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51894"/>
          <a:stretch/>
        </p:blipFill>
        <p:spPr bwMode="auto">
          <a:xfrm>
            <a:off x="0" y="-323"/>
            <a:ext cx="3059832" cy="11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esktop\приказы 2019-20\воспитательная работа\Приказ и положение Социокультурка\Грамоты социокультурка\index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3" b="17212"/>
          <a:stretch/>
        </p:blipFill>
        <p:spPr bwMode="auto">
          <a:xfrm>
            <a:off x="8036126" y="1187867"/>
            <a:ext cx="1107873" cy="5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0165"/>
            <a:ext cx="782366" cy="560683"/>
          </a:xfrm>
          <a:prstGeom prst="rect">
            <a:avLst/>
          </a:prstGeom>
          <a:noFill/>
        </p:spPr>
      </p:pic>
      <p:pic>
        <p:nvPicPr>
          <p:cNvPr id="1026" name="Picture 2" descr="C:\Users\1\Desktop\+Социокульт истоки\картинки социокультурка\1440017969_od7cyuq_qo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6083"/>
            <a:ext cx="2635250" cy="2578100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+Социокульт истоки\картинки социокультурка\hello_html_m22565c5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6083"/>
            <a:ext cx="4040808" cy="2683400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597TGp_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563</Words>
  <Application>Microsoft Office PowerPoint</Application>
  <PresentationFormat>Экран (4:3)</PresentationFormat>
  <Paragraphs>85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12_597TGp_Child_light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предметно-развивающей среды, способствующей речевому развитию детей младшего дошкольного возраста</dc:title>
  <dc:creator>User</dc:creator>
  <cp:lastModifiedBy>1</cp:lastModifiedBy>
  <cp:revision>255</cp:revision>
  <dcterms:created xsi:type="dcterms:W3CDTF">2011-02-05T18:02:26Z</dcterms:created>
  <dcterms:modified xsi:type="dcterms:W3CDTF">2019-12-09T12:55:46Z</dcterms:modified>
</cp:coreProperties>
</file>